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98" r:id="rId6"/>
    <p:sldId id="299" r:id="rId7"/>
    <p:sldId id="257" r:id="rId8"/>
    <p:sldId id="285" r:id="rId9"/>
    <p:sldId id="258" r:id="rId10"/>
    <p:sldId id="301" r:id="rId11"/>
    <p:sldId id="302" r:id="rId12"/>
    <p:sldId id="300" r:id="rId13"/>
    <p:sldId id="259" r:id="rId14"/>
    <p:sldId id="297" r:id="rId15"/>
    <p:sldId id="260" r:id="rId16"/>
    <p:sldId id="261" r:id="rId17"/>
    <p:sldId id="294" r:id="rId18"/>
    <p:sldId id="265" r:id="rId19"/>
    <p:sldId id="269" r:id="rId20"/>
    <p:sldId id="266" r:id="rId21"/>
    <p:sldId id="270" r:id="rId22"/>
    <p:sldId id="271" r:id="rId23"/>
    <p:sldId id="295" r:id="rId24"/>
    <p:sldId id="272" r:id="rId25"/>
    <p:sldId id="275" r:id="rId26"/>
    <p:sldId id="276" r:id="rId27"/>
    <p:sldId id="277" r:id="rId28"/>
    <p:sldId id="278" r:id="rId29"/>
    <p:sldId id="280" r:id="rId30"/>
    <p:sldId id="281" r:id="rId31"/>
    <p:sldId id="282"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4FDAE5D-57D3-4531-ADCD-ED541ECECD96}">
          <p14:sldIdLst>
            <p14:sldId id="256"/>
            <p14:sldId id="298"/>
            <p14:sldId id="299"/>
            <p14:sldId id="257"/>
            <p14:sldId id="285"/>
            <p14:sldId id="258"/>
            <p14:sldId id="301"/>
            <p14:sldId id="302"/>
            <p14:sldId id="300"/>
            <p14:sldId id="259"/>
            <p14:sldId id="297"/>
            <p14:sldId id="260"/>
            <p14:sldId id="261"/>
          </p14:sldIdLst>
        </p14:section>
        <p14:section name="Sezione senza titolo" id="{049D0C74-0548-4F2B-8F95-2DDF0035F1C1}">
          <p14:sldIdLst>
            <p14:sldId id="294"/>
            <p14:sldId id="265"/>
            <p14:sldId id="269"/>
            <p14:sldId id="266"/>
            <p14:sldId id="270"/>
            <p14:sldId id="271"/>
            <p14:sldId id="295"/>
            <p14:sldId id="272"/>
            <p14:sldId id="275"/>
            <p14:sldId id="276"/>
            <p14:sldId id="277"/>
            <p14:sldId id="278"/>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90E93-FF1C-4E48-8577-3C6080E26D97}" v="7" dt="2023-11-29T15:00:02.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autoAdjust="0"/>
    <p:restoredTop sz="94626" autoAdjust="0"/>
  </p:normalViewPr>
  <p:slideViewPr>
    <p:cSldViewPr snapToGrid="0">
      <p:cViewPr varScale="1">
        <p:scale>
          <a:sx n="121" d="100"/>
          <a:sy n="121" d="100"/>
        </p:scale>
        <p:origin x="1040" y="168"/>
      </p:cViewPr>
      <p:guideLst/>
    </p:cSldViewPr>
  </p:slideViewPr>
  <p:outlineViewPr>
    <p:cViewPr>
      <p:scale>
        <a:sx n="33" d="100"/>
        <a:sy n="33" d="100"/>
      </p:scale>
      <p:origin x="0" y="-528"/>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AA8B1-6751-4E2C-81B4-FD11FFF4AFCA}" type="datetimeFigureOut">
              <a:rPr lang="it-IT" smtClean="0"/>
              <a:t>15/12/24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E23E2-D5CF-49C7-A9C5-A91EC3906FDD}" type="slidenum">
              <a:rPr lang="it-IT" smtClean="0"/>
              <a:t>‹N›</a:t>
            </a:fld>
            <a:endParaRPr lang="it-IT"/>
          </a:p>
        </p:txBody>
      </p:sp>
    </p:spTree>
    <p:extLst>
      <p:ext uri="{BB962C8B-B14F-4D97-AF65-F5344CB8AC3E}">
        <p14:creationId xmlns:p14="http://schemas.microsoft.com/office/powerpoint/2010/main" val="315958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B3E23E2-D5CF-49C7-A9C5-A91EC3906FDD}" type="slidenum">
              <a:rPr lang="it-IT" smtClean="0"/>
              <a:t>14</a:t>
            </a:fld>
            <a:endParaRPr lang="it-IT"/>
          </a:p>
        </p:txBody>
      </p:sp>
    </p:spTree>
    <p:extLst>
      <p:ext uri="{BB962C8B-B14F-4D97-AF65-F5344CB8AC3E}">
        <p14:creationId xmlns:p14="http://schemas.microsoft.com/office/powerpoint/2010/main" val="23009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BCF2E-EB55-471B-BD6D-3E33D390680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77EBCF9-482E-4648-B43A-04E4146DD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E505467-B375-43F0-8B65-C9DA8D3EE878}"/>
              </a:ext>
            </a:extLst>
          </p:cNvPr>
          <p:cNvSpPr>
            <a:spLocks noGrp="1"/>
          </p:cNvSpPr>
          <p:nvPr>
            <p:ph type="dt" sz="half" idx="10"/>
          </p:nvPr>
        </p:nvSpPr>
        <p:spPr/>
        <p:txBody>
          <a:bodyPr/>
          <a:lstStyle/>
          <a:p>
            <a:fld id="{07FA415B-96D9-4EC4-9348-D44D1F5D7A82}" type="datetime1">
              <a:rPr lang="it-IT" smtClean="0"/>
              <a:t>15/12/24</a:t>
            </a:fld>
            <a:endParaRPr lang="it-IT"/>
          </a:p>
        </p:txBody>
      </p:sp>
      <p:sp>
        <p:nvSpPr>
          <p:cNvPr id="5" name="Segnaposto piè di pagina 4">
            <a:extLst>
              <a:ext uri="{FF2B5EF4-FFF2-40B4-BE49-F238E27FC236}">
                <a16:creationId xmlns:a16="http://schemas.microsoft.com/office/drawing/2014/main" id="{4F291C04-5D6A-4DB3-B948-6148FBB100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123223-9855-4146-B464-7AD730E4242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6325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0A6758-389A-41FE-9949-21CB431BC2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75125E-3A10-4106-8C8B-65413840646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F55DD3-748B-4EF1-9969-AAC8B1C047F1}"/>
              </a:ext>
            </a:extLst>
          </p:cNvPr>
          <p:cNvSpPr>
            <a:spLocks noGrp="1"/>
          </p:cNvSpPr>
          <p:nvPr>
            <p:ph type="dt" sz="half" idx="10"/>
          </p:nvPr>
        </p:nvSpPr>
        <p:spPr/>
        <p:txBody>
          <a:bodyPr/>
          <a:lstStyle/>
          <a:p>
            <a:fld id="{F02BB30F-898C-4120-8B24-3CCAD5270FDF}" type="datetime1">
              <a:rPr lang="it-IT" smtClean="0"/>
              <a:t>15/12/24</a:t>
            </a:fld>
            <a:endParaRPr lang="it-IT"/>
          </a:p>
        </p:txBody>
      </p:sp>
      <p:sp>
        <p:nvSpPr>
          <p:cNvPr id="5" name="Segnaposto piè di pagina 4">
            <a:extLst>
              <a:ext uri="{FF2B5EF4-FFF2-40B4-BE49-F238E27FC236}">
                <a16:creationId xmlns:a16="http://schemas.microsoft.com/office/drawing/2014/main" id="{FC5AC3EF-2470-4C08-A4D8-7DA9B0329C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19F783-CE49-4DBC-8125-C6A0E11141D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9085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2098DB-ACC6-48B1-8F6C-49E6F716106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86E81D-2010-4A2C-9D3D-55A0CC5F3BD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13849E-268D-4DAB-945A-D8DB32CEB881}"/>
              </a:ext>
            </a:extLst>
          </p:cNvPr>
          <p:cNvSpPr>
            <a:spLocks noGrp="1"/>
          </p:cNvSpPr>
          <p:nvPr>
            <p:ph type="dt" sz="half" idx="10"/>
          </p:nvPr>
        </p:nvSpPr>
        <p:spPr/>
        <p:txBody>
          <a:bodyPr/>
          <a:lstStyle/>
          <a:p>
            <a:fld id="{37C8DA00-C7C5-4BB4-9E07-DC247FAE5B4D}" type="datetime1">
              <a:rPr lang="it-IT" smtClean="0"/>
              <a:t>15/12/24</a:t>
            </a:fld>
            <a:endParaRPr lang="it-IT"/>
          </a:p>
        </p:txBody>
      </p:sp>
      <p:sp>
        <p:nvSpPr>
          <p:cNvPr id="5" name="Segnaposto piè di pagina 4">
            <a:extLst>
              <a:ext uri="{FF2B5EF4-FFF2-40B4-BE49-F238E27FC236}">
                <a16:creationId xmlns:a16="http://schemas.microsoft.com/office/drawing/2014/main" id="{97B1C589-C00F-436F-AF3D-47B2E3C869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7F4A2B-CA49-4032-9BE4-36536812459A}"/>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5695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A737C-2EB9-40E2-A3B3-59180F2207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0AEBE2-3A18-4158-8B6E-81FD174BB9A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F4B641-14E0-4A92-9C6E-6DC53BCD1FF3}"/>
              </a:ext>
            </a:extLst>
          </p:cNvPr>
          <p:cNvSpPr>
            <a:spLocks noGrp="1"/>
          </p:cNvSpPr>
          <p:nvPr>
            <p:ph type="dt" sz="half" idx="10"/>
          </p:nvPr>
        </p:nvSpPr>
        <p:spPr/>
        <p:txBody>
          <a:bodyPr/>
          <a:lstStyle/>
          <a:p>
            <a:fld id="{F9931A5F-A0AE-49F1-B68C-624C62F722B6}" type="datetime1">
              <a:rPr lang="it-IT" smtClean="0"/>
              <a:t>15/12/24</a:t>
            </a:fld>
            <a:endParaRPr lang="it-IT"/>
          </a:p>
        </p:txBody>
      </p:sp>
      <p:sp>
        <p:nvSpPr>
          <p:cNvPr id="5" name="Segnaposto piè di pagina 4">
            <a:extLst>
              <a:ext uri="{FF2B5EF4-FFF2-40B4-BE49-F238E27FC236}">
                <a16:creationId xmlns:a16="http://schemas.microsoft.com/office/drawing/2014/main" id="{3F1AA4D3-2717-4E3C-9397-F451281282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1C9432-9A43-42AC-868A-C4987D0D2B16}"/>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52850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3D00F-5EA3-4FEA-97BF-2D8777FD77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84E13E2-8A63-4021-9F24-9259475BC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1455B67-CE29-4F2B-85BA-5B8759EC8334}"/>
              </a:ext>
            </a:extLst>
          </p:cNvPr>
          <p:cNvSpPr>
            <a:spLocks noGrp="1"/>
          </p:cNvSpPr>
          <p:nvPr>
            <p:ph type="dt" sz="half" idx="10"/>
          </p:nvPr>
        </p:nvSpPr>
        <p:spPr/>
        <p:txBody>
          <a:bodyPr/>
          <a:lstStyle/>
          <a:p>
            <a:fld id="{677BC91C-B25A-4EF7-A810-4139C4513AAF}" type="datetime1">
              <a:rPr lang="it-IT" smtClean="0"/>
              <a:t>15/12/24</a:t>
            </a:fld>
            <a:endParaRPr lang="it-IT"/>
          </a:p>
        </p:txBody>
      </p:sp>
      <p:sp>
        <p:nvSpPr>
          <p:cNvPr id="5" name="Segnaposto piè di pagina 4">
            <a:extLst>
              <a:ext uri="{FF2B5EF4-FFF2-40B4-BE49-F238E27FC236}">
                <a16:creationId xmlns:a16="http://schemas.microsoft.com/office/drawing/2014/main" id="{5AB7DF4F-0158-4C7C-BDF1-E2C7D685F8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C258A5-6E2A-4D26-8CBD-DFF101D98A67}"/>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89925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C9C04-DD93-45D1-AB80-EC0EA5A9F8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E00A75-2FC2-4D50-9F3C-B6661EDDDD1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F022FF-9C99-4DDE-BEAF-2C2323AB941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41EF39B-B8FD-4DBB-BF7B-FC61B991A1D6}"/>
              </a:ext>
            </a:extLst>
          </p:cNvPr>
          <p:cNvSpPr>
            <a:spLocks noGrp="1"/>
          </p:cNvSpPr>
          <p:nvPr>
            <p:ph type="dt" sz="half" idx="10"/>
          </p:nvPr>
        </p:nvSpPr>
        <p:spPr/>
        <p:txBody>
          <a:bodyPr/>
          <a:lstStyle/>
          <a:p>
            <a:fld id="{7DA874B6-D5DC-4A84-9432-AB7E02925BD5}" type="datetime1">
              <a:rPr lang="it-IT" smtClean="0"/>
              <a:t>15/12/24</a:t>
            </a:fld>
            <a:endParaRPr lang="it-IT"/>
          </a:p>
        </p:txBody>
      </p:sp>
      <p:sp>
        <p:nvSpPr>
          <p:cNvPr id="6" name="Segnaposto piè di pagina 5">
            <a:extLst>
              <a:ext uri="{FF2B5EF4-FFF2-40B4-BE49-F238E27FC236}">
                <a16:creationId xmlns:a16="http://schemas.microsoft.com/office/drawing/2014/main" id="{571DCB6C-B6DE-47D0-AD3A-E2F25E6C16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6132CD-3389-4341-AE58-42D47A5E3D3E}"/>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384704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EF0BA-10D9-4695-82A8-E5BAD54D620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0D68578-2B1D-402A-AFED-44034AFDE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2E6C2B68-08AF-43DC-B2AE-F6EA907BB6E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9BDAE2E-30E5-486C-85E8-0BC072AF5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8EE2752-CB1C-4132-8D7F-F427728021F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F6A7A14-F596-4652-83E4-30A3C3DCE57D}"/>
              </a:ext>
            </a:extLst>
          </p:cNvPr>
          <p:cNvSpPr>
            <a:spLocks noGrp="1"/>
          </p:cNvSpPr>
          <p:nvPr>
            <p:ph type="dt" sz="half" idx="10"/>
          </p:nvPr>
        </p:nvSpPr>
        <p:spPr/>
        <p:txBody>
          <a:bodyPr/>
          <a:lstStyle/>
          <a:p>
            <a:fld id="{1C504744-2B52-4E51-92DD-77A119AC8FCF}" type="datetime1">
              <a:rPr lang="it-IT" smtClean="0"/>
              <a:t>15/12/24</a:t>
            </a:fld>
            <a:endParaRPr lang="it-IT"/>
          </a:p>
        </p:txBody>
      </p:sp>
      <p:sp>
        <p:nvSpPr>
          <p:cNvPr id="8" name="Segnaposto piè di pagina 7">
            <a:extLst>
              <a:ext uri="{FF2B5EF4-FFF2-40B4-BE49-F238E27FC236}">
                <a16:creationId xmlns:a16="http://schemas.microsoft.com/office/drawing/2014/main" id="{47D93551-297E-4CB6-8D4E-CB3213A1F4C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C2A1914-8BAD-4816-95B1-FF594692A14B}"/>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01992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3C885-E532-4C32-8F2C-191C9E6146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70519F-5E1F-4AD6-AF23-F7EC7E95B46D}"/>
              </a:ext>
            </a:extLst>
          </p:cNvPr>
          <p:cNvSpPr>
            <a:spLocks noGrp="1"/>
          </p:cNvSpPr>
          <p:nvPr>
            <p:ph type="dt" sz="half" idx="10"/>
          </p:nvPr>
        </p:nvSpPr>
        <p:spPr/>
        <p:txBody>
          <a:bodyPr/>
          <a:lstStyle/>
          <a:p>
            <a:fld id="{FACEB4EC-55A5-4584-B467-63747DCA3A04}" type="datetime1">
              <a:rPr lang="it-IT" smtClean="0"/>
              <a:t>15/12/24</a:t>
            </a:fld>
            <a:endParaRPr lang="it-IT"/>
          </a:p>
        </p:txBody>
      </p:sp>
      <p:sp>
        <p:nvSpPr>
          <p:cNvPr id="4" name="Segnaposto piè di pagina 3">
            <a:extLst>
              <a:ext uri="{FF2B5EF4-FFF2-40B4-BE49-F238E27FC236}">
                <a16:creationId xmlns:a16="http://schemas.microsoft.com/office/drawing/2014/main" id="{742E2066-8FDB-49D3-B8A1-3317A1752D6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1AFFA62-165F-468D-9812-4D220BCF72DF}"/>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81157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25F5B5-DD4D-46B8-A83B-895C15C1C48E}"/>
              </a:ext>
            </a:extLst>
          </p:cNvPr>
          <p:cNvSpPr>
            <a:spLocks noGrp="1"/>
          </p:cNvSpPr>
          <p:nvPr>
            <p:ph type="dt" sz="half" idx="10"/>
          </p:nvPr>
        </p:nvSpPr>
        <p:spPr/>
        <p:txBody>
          <a:bodyPr/>
          <a:lstStyle/>
          <a:p>
            <a:fld id="{7864B080-61B6-4BA6-B685-06FC087E02C8}" type="datetime1">
              <a:rPr lang="it-IT" smtClean="0"/>
              <a:t>15/12/24</a:t>
            </a:fld>
            <a:endParaRPr lang="it-IT"/>
          </a:p>
        </p:txBody>
      </p:sp>
      <p:sp>
        <p:nvSpPr>
          <p:cNvPr id="3" name="Segnaposto piè di pagina 2">
            <a:extLst>
              <a:ext uri="{FF2B5EF4-FFF2-40B4-BE49-F238E27FC236}">
                <a16:creationId xmlns:a16="http://schemas.microsoft.com/office/drawing/2014/main" id="{57F56AA0-D855-475A-A484-E91107CE4A5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D1AF01-EB55-4227-A48C-BCAE6D76714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41940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1A2BB-99E8-4DAE-9C15-2FDD72A8F2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A18DB9-7DF8-4C91-8353-B4EEF12B5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B9CF1D3-C9E6-4D8E-810B-A5B261C1C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DEC8CDF-4A71-479F-AE95-73E92ABF4D93}"/>
              </a:ext>
            </a:extLst>
          </p:cNvPr>
          <p:cNvSpPr>
            <a:spLocks noGrp="1"/>
          </p:cNvSpPr>
          <p:nvPr>
            <p:ph type="dt" sz="half" idx="10"/>
          </p:nvPr>
        </p:nvSpPr>
        <p:spPr/>
        <p:txBody>
          <a:bodyPr/>
          <a:lstStyle/>
          <a:p>
            <a:fld id="{CB68AAC7-692D-4716-9508-44608EF99F89}" type="datetime1">
              <a:rPr lang="it-IT" smtClean="0"/>
              <a:t>15/12/24</a:t>
            </a:fld>
            <a:endParaRPr lang="it-IT"/>
          </a:p>
        </p:txBody>
      </p:sp>
      <p:sp>
        <p:nvSpPr>
          <p:cNvPr id="6" name="Segnaposto piè di pagina 5">
            <a:extLst>
              <a:ext uri="{FF2B5EF4-FFF2-40B4-BE49-F238E27FC236}">
                <a16:creationId xmlns:a16="http://schemas.microsoft.com/office/drawing/2014/main" id="{9444E2E8-FD05-4CEE-9AAA-868E7ECE50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AA9DB1-0190-4638-9768-50181E209656}"/>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21515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6C3D3-4071-4BBE-BB4B-B518BC5349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8ED7B88-9006-48AD-9C2C-9513C551B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B4EDF4A-E568-45D5-8217-D4A1D6AE8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DD82FBC-D386-4894-8E9A-67BD202294B1}"/>
              </a:ext>
            </a:extLst>
          </p:cNvPr>
          <p:cNvSpPr>
            <a:spLocks noGrp="1"/>
          </p:cNvSpPr>
          <p:nvPr>
            <p:ph type="dt" sz="half" idx="10"/>
          </p:nvPr>
        </p:nvSpPr>
        <p:spPr/>
        <p:txBody>
          <a:bodyPr/>
          <a:lstStyle/>
          <a:p>
            <a:fld id="{F9654B37-B0C5-4A47-9A10-525D2201AE0F}" type="datetime1">
              <a:rPr lang="it-IT" smtClean="0"/>
              <a:t>15/12/24</a:t>
            </a:fld>
            <a:endParaRPr lang="it-IT"/>
          </a:p>
        </p:txBody>
      </p:sp>
      <p:sp>
        <p:nvSpPr>
          <p:cNvPr id="6" name="Segnaposto piè di pagina 5">
            <a:extLst>
              <a:ext uri="{FF2B5EF4-FFF2-40B4-BE49-F238E27FC236}">
                <a16:creationId xmlns:a16="http://schemas.microsoft.com/office/drawing/2014/main" id="{236DEF71-B907-4FF8-8AE3-C2B3CD92A2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CFD14C-04B5-4C65-945A-193B70536687}"/>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10370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8B33D8C-05EB-4E6C-B0AC-8EBDC34B1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2E4721-D1DD-4BD5-9EB6-93456F197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0C4162-8A55-419C-9D19-616EF509B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53F0B-0D74-459F-A8D2-C4F16E561158}" type="datetime1">
              <a:rPr lang="it-IT" smtClean="0"/>
              <a:t>15/12/24</a:t>
            </a:fld>
            <a:endParaRPr lang="it-IT"/>
          </a:p>
        </p:txBody>
      </p:sp>
      <p:sp>
        <p:nvSpPr>
          <p:cNvPr id="5" name="Segnaposto piè di pagina 4">
            <a:extLst>
              <a:ext uri="{FF2B5EF4-FFF2-40B4-BE49-F238E27FC236}">
                <a16:creationId xmlns:a16="http://schemas.microsoft.com/office/drawing/2014/main" id="{0FFE5F75-6E30-4158-A486-6A3DE36D2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EDBBA6-09AA-47A6-9D0C-7D24C4840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9F368-A9F1-4A8C-88CD-69E42D9A9C34}" type="slidenum">
              <a:rPr lang="it-IT" smtClean="0"/>
              <a:t>‹N›</a:t>
            </a:fld>
            <a:endParaRPr lang="it-IT"/>
          </a:p>
        </p:txBody>
      </p:sp>
    </p:spTree>
    <p:extLst>
      <p:ext uri="{BB962C8B-B14F-4D97-AF65-F5344CB8AC3E}">
        <p14:creationId xmlns:p14="http://schemas.microsoft.com/office/powerpoint/2010/main" val="713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6521C-AD57-47A7-BCB0-7E9599E3AC72}"/>
              </a:ext>
            </a:extLst>
          </p:cNvPr>
          <p:cNvSpPr>
            <a:spLocks noGrp="1"/>
          </p:cNvSpPr>
          <p:nvPr>
            <p:ph type="ctrTitle"/>
          </p:nvPr>
        </p:nvSpPr>
        <p:spPr/>
        <p:txBody>
          <a:bodyPr/>
          <a:lstStyle/>
          <a:p>
            <a:r>
              <a:rPr lang="it-IT" b="1" dirty="0"/>
              <a:t>Prospetto aliquote IMU</a:t>
            </a:r>
          </a:p>
        </p:txBody>
      </p:sp>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201336" y="3602038"/>
            <a:ext cx="11618752" cy="1655762"/>
          </a:xfrm>
        </p:spPr>
        <p:txBody>
          <a:bodyPr/>
          <a:lstStyle/>
          <a:p>
            <a:r>
              <a:rPr lang="it-IT" sz="2800" dirty="0"/>
              <a:t>Linee guida per l’elaborazione e la trasmissione del prospetto delle aliquote IMU </a:t>
            </a:r>
            <a:br>
              <a:rPr lang="it-IT" dirty="0"/>
            </a:br>
            <a:r>
              <a:rPr lang="it-IT" sz="2200" dirty="0"/>
              <a:t>(L. 27 dicembre 2019 n. 160, art.1 commi 745-780) </a:t>
            </a:r>
          </a:p>
        </p:txBody>
      </p:sp>
      <p:sp>
        <p:nvSpPr>
          <p:cNvPr id="5" name="Segnaposto numero diapositiva 4">
            <a:extLst>
              <a:ext uri="{FF2B5EF4-FFF2-40B4-BE49-F238E27FC236}">
                <a16:creationId xmlns:a16="http://schemas.microsoft.com/office/drawing/2014/main" id="{3EFE8A7D-750D-4835-AA93-C5F61C559A71}"/>
              </a:ext>
            </a:extLst>
          </p:cNvPr>
          <p:cNvSpPr>
            <a:spLocks noGrp="1"/>
          </p:cNvSpPr>
          <p:nvPr>
            <p:ph type="sldNum" sz="quarter" idx="12"/>
          </p:nvPr>
        </p:nvSpPr>
        <p:spPr/>
        <p:txBody>
          <a:bodyPr/>
          <a:lstStyle/>
          <a:p>
            <a:fld id="{E819F368-A9F1-4A8C-88CD-69E42D9A9C34}" type="slidenum">
              <a:rPr lang="it-IT" smtClean="0"/>
              <a:t>1</a:t>
            </a:fld>
            <a:endParaRPr lang="it-IT"/>
          </a:p>
        </p:txBody>
      </p:sp>
    </p:spTree>
    <p:extLst>
      <p:ext uri="{BB962C8B-B14F-4D97-AF65-F5344CB8AC3E}">
        <p14:creationId xmlns:p14="http://schemas.microsoft.com/office/powerpoint/2010/main" val="103615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BF7245-1FF9-4FA8-88D0-0E16453A73CB}"/>
              </a:ext>
            </a:extLst>
          </p:cNvPr>
          <p:cNvSpPr txBox="1"/>
          <p:nvPr/>
        </p:nvSpPr>
        <p:spPr>
          <a:xfrm>
            <a:off x="372862" y="390604"/>
            <a:ext cx="7193701" cy="369332"/>
          </a:xfrm>
          <a:prstGeom prst="rect">
            <a:avLst/>
          </a:prstGeom>
          <a:noFill/>
        </p:spPr>
        <p:txBody>
          <a:bodyPr wrap="none" rtlCol="0">
            <a:spAutoFit/>
          </a:bodyPr>
          <a:lstStyle/>
          <a:p>
            <a:r>
              <a:rPr lang="it-IT" b="1" dirty="0"/>
              <a:t>Step 1 – Inserimento nuovo prospetto aliquote/Validazione delle aliquote</a:t>
            </a:r>
          </a:p>
        </p:txBody>
      </p:sp>
      <p:cxnSp>
        <p:nvCxnSpPr>
          <p:cNvPr id="9" name="Connettore diritto 8">
            <a:extLst>
              <a:ext uri="{FF2B5EF4-FFF2-40B4-BE49-F238E27FC236}">
                <a16:creationId xmlns:a16="http://schemas.microsoft.com/office/drawing/2014/main" id="{388C3E92-6A9A-4D10-871D-F37876AE8B4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C2BBD0C3-0F38-4932-BF4A-37B42325E25C}"/>
              </a:ext>
            </a:extLst>
          </p:cNvPr>
          <p:cNvSpPr txBox="1"/>
          <p:nvPr/>
        </p:nvSpPr>
        <p:spPr>
          <a:xfrm>
            <a:off x="413952" y="1571388"/>
            <a:ext cx="10183784" cy="5078313"/>
          </a:xfrm>
          <a:prstGeom prst="rect">
            <a:avLst/>
          </a:prstGeom>
          <a:noFill/>
        </p:spPr>
        <p:txBody>
          <a:bodyPr wrap="square" lIns="91440" tIns="45720" rIns="91440" bIns="45720" rtlCol="0" anchor="t">
            <a:spAutoFit/>
          </a:bodyPr>
          <a:lstStyle/>
          <a:p>
            <a:pPr algn="just">
              <a:lnSpc>
                <a:spcPct val="150000"/>
              </a:lnSpc>
            </a:pPr>
            <a:r>
              <a:rPr lang="it-IT" dirty="0"/>
              <a:t>Le aliquote inserite dal comune devono rispettare i limiti previsti dall’art. 1, commi da 748 a 755, della legge n. 160 del 2019. </a:t>
            </a:r>
          </a:p>
          <a:p>
            <a:pPr algn="just">
              <a:lnSpc>
                <a:spcPct val="150000"/>
              </a:lnSpc>
            </a:pPr>
            <a:r>
              <a:rPr lang="it-IT" dirty="0"/>
              <a:t>L’applicazione effettua dei controlli in tempo reale sui valori inseriti dall’utente comunale, mostrando dei messaggi di avvertimento non bloccante (in marrone) oppure di errore bloccante (in rosso) in base a quanto previsto dalla legge. In particolare, l’avvertimento non bloccante compare nel caso in cui il comune – per l’abitazione principale di categoria catastale A/1, A/8 e A/9, i fabbricati appartenenti al gruppo catastale D, le aree fabbricabili e gli altri fabbricati (fabbricati diversi dall’abitazione principale e dai fabbricati appartenenti al gruppo catastale D) – inserisca un valore implicante l’utilizzo della maggiorazione di cui all’art. 1, comma 755, della legge n. 160 del 2019, il che richiede il ricorrere degli specifici requisiti previsti dallo stesso comma 755. L’errore bloccante, invece, viene visualizzato nel caso in cui il comune inserisca un valore superiore ai limiti consentiti dalla legge per ciascuna fattispecie, incluso l’utilizzo della maggiorazione.  </a:t>
            </a:r>
          </a:p>
        </p:txBody>
      </p:sp>
      <p:sp>
        <p:nvSpPr>
          <p:cNvPr id="5" name="Segnaposto numero diapositiva 4">
            <a:extLst>
              <a:ext uri="{FF2B5EF4-FFF2-40B4-BE49-F238E27FC236}">
                <a16:creationId xmlns:a16="http://schemas.microsoft.com/office/drawing/2014/main" id="{2F8134DE-9D72-474B-AE13-5C12C9A514A6}"/>
              </a:ext>
            </a:extLst>
          </p:cNvPr>
          <p:cNvSpPr>
            <a:spLocks noGrp="1"/>
          </p:cNvSpPr>
          <p:nvPr>
            <p:ph type="sldNum" sz="quarter" idx="12"/>
          </p:nvPr>
        </p:nvSpPr>
        <p:spPr/>
        <p:txBody>
          <a:bodyPr/>
          <a:lstStyle/>
          <a:p>
            <a:fld id="{E819F368-A9F1-4A8C-88CD-69E42D9A9C34}" type="slidenum">
              <a:rPr lang="it-IT" smtClean="0"/>
              <a:t>10</a:t>
            </a:fld>
            <a:endParaRPr lang="it-IT"/>
          </a:p>
        </p:txBody>
      </p:sp>
      <p:sp>
        <p:nvSpPr>
          <p:cNvPr id="7" name="CasellaDiTesto 6">
            <a:extLst>
              <a:ext uri="{FF2B5EF4-FFF2-40B4-BE49-F238E27FC236}">
                <a16:creationId xmlns:a16="http://schemas.microsoft.com/office/drawing/2014/main" id="{43247D53-46C3-4638-B287-BD235EF371A5}"/>
              </a:ext>
            </a:extLst>
          </p:cNvPr>
          <p:cNvSpPr txBox="1"/>
          <p:nvPr/>
        </p:nvSpPr>
        <p:spPr>
          <a:xfrm>
            <a:off x="416482" y="1113963"/>
            <a:ext cx="1220399" cy="369332"/>
          </a:xfrm>
          <a:prstGeom prst="rect">
            <a:avLst/>
          </a:prstGeom>
          <a:noFill/>
        </p:spPr>
        <p:txBody>
          <a:bodyPr wrap="none" rtlCol="0">
            <a:spAutoFit/>
          </a:bodyPr>
          <a:lstStyle/>
          <a:p>
            <a:r>
              <a:rPr lang="it-IT" b="1" dirty="0"/>
              <a:t>Attenzione</a:t>
            </a:r>
            <a:endParaRPr lang="it-IT" dirty="0"/>
          </a:p>
        </p:txBody>
      </p:sp>
      <p:grpSp>
        <p:nvGrpSpPr>
          <p:cNvPr id="10" name="Gruppo 9" descr="Segue esempio nella pagina successiva">
            <a:extLst>
              <a:ext uri="{FF2B5EF4-FFF2-40B4-BE49-F238E27FC236}">
                <a16:creationId xmlns:a16="http://schemas.microsoft.com/office/drawing/2014/main" id="{D9A86C58-7A4F-4FA4-983A-FE363E546CFF}"/>
              </a:ext>
            </a:extLst>
          </p:cNvPr>
          <p:cNvGrpSpPr/>
          <p:nvPr/>
        </p:nvGrpSpPr>
        <p:grpSpPr>
          <a:xfrm>
            <a:off x="8551322" y="6208998"/>
            <a:ext cx="1790186" cy="338554"/>
            <a:chOff x="9199392" y="6029622"/>
            <a:chExt cx="1790186" cy="338554"/>
          </a:xfrm>
        </p:grpSpPr>
        <p:sp>
          <p:nvSpPr>
            <p:cNvPr id="11" name="CasellaDiTesto 10">
              <a:extLst>
                <a:ext uri="{FF2B5EF4-FFF2-40B4-BE49-F238E27FC236}">
                  <a16:creationId xmlns:a16="http://schemas.microsoft.com/office/drawing/2014/main" id="{546DF715-D43B-4DA3-97FF-C5345460D8F0}"/>
                </a:ext>
              </a:extLst>
            </p:cNvPr>
            <p:cNvSpPr txBox="1"/>
            <p:nvPr/>
          </p:nvSpPr>
          <p:spPr>
            <a:xfrm>
              <a:off x="9199392" y="6029622"/>
              <a:ext cx="1426994" cy="338554"/>
            </a:xfrm>
            <a:prstGeom prst="rect">
              <a:avLst/>
            </a:prstGeom>
            <a:noFill/>
          </p:spPr>
          <p:txBody>
            <a:bodyPr wrap="none" rtlCol="0">
              <a:spAutoFit/>
            </a:bodyPr>
            <a:lstStyle/>
            <a:p>
              <a:r>
                <a:rPr lang="it-IT" sz="1600" i="1" dirty="0"/>
                <a:t>Segue esempio</a:t>
              </a:r>
            </a:p>
          </p:txBody>
        </p:sp>
        <p:sp>
          <p:nvSpPr>
            <p:cNvPr id="12" name="Freccia a destra 11">
              <a:extLst>
                <a:ext uri="{FF2B5EF4-FFF2-40B4-BE49-F238E27FC236}">
                  <a16:creationId xmlns:a16="http://schemas.microsoft.com/office/drawing/2014/main" id="{8D877E60-79E9-4CF9-A867-7AB082D883C7}"/>
                </a:ext>
              </a:extLst>
            </p:cNvPr>
            <p:cNvSpPr/>
            <p:nvPr/>
          </p:nvSpPr>
          <p:spPr>
            <a:xfrm>
              <a:off x="10637240" y="6124723"/>
              <a:ext cx="35233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Titolo 2" hidden="1">
            <a:extLst>
              <a:ext uri="{FF2B5EF4-FFF2-40B4-BE49-F238E27FC236}">
                <a16:creationId xmlns:a16="http://schemas.microsoft.com/office/drawing/2014/main" id="{274435B1-3148-46D8-85BB-EA4E9459DF56}"/>
              </a:ext>
            </a:extLst>
          </p:cNvPr>
          <p:cNvSpPr>
            <a:spLocks noGrp="1"/>
          </p:cNvSpPr>
          <p:nvPr>
            <p:ph type="title"/>
          </p:nvPr>
        </p:nvSpPr>
        <p:spPr/>
        <p:txBody>
          <a:bodyPr/>
          <a:lstStyle/>
          <a:p>
            <a:r>
              <a:rPr lang="it-IT" dirty="0"/>
              <a:t>Validazione</a:t>
            </a:r>
            <a:r>
              <a:rPr lang="it-IT" baseline="0" dirty="0"/>
              <a:t> aliquote</a:t>
            </a:r>
            <a:endParaRPr lang="it-IT" dirty="0"/>
          </a:p>
        </p:txBody>
      </p:sp>
    </p:spTree>
    <p:extLst>
      <p:ext uri="{BB962C8B-B14F-4D97-AF65-F5344CB8AC3E}">
        <p14:creationId xmlns:p14="http://schemas.microsoft.com/office/powerpoint/2010/main" val="18226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BF7245-1FF9-4FA8-88D0-0E16453A73CB}"/>
              </a:ext>
            </a:extLst>
          </p:cNvPr>
          <p:cNvSpPr txBox="1"/>
          <p:nvPr/>
        </p:nvSpPr>
        <p:spPr>
          <a:xfrm>
            <a:off x="372862" y="390604"/>
            <a:ext cx="7193701" cy="369332"/>
          </a:xfrm>
          <a:prstGeom prst="rect">
            <a:avLst/>
          </a:prstGeom>
          <a:noFill/>
        </p:spPr>
        <p:txBody>
          <a:bodyPr wrap="none" rtlCol="0">
            <a:spAutoFit/>
          </a:bodyPr>
          <a:lstStyle/>
          <a:p>
            <a:r>
              <a:rPr lang="it-IT" b="1" dirty="0"/>
              <a:t>Step 1 – Inserimento nuovo prospetto aliquote/Validazione delle aliquote</a:t>
            </a:r>
          </a:p>
        </p:txBody>
      </p:sp>
      <p:cxnSp>
        <p:nvCxnSpPr>
          <p:cNvPr id="9" name="Connettore diritto 8">
            <a:extLst>
              <a:ext uri="{FF2B5EF4-FFF2-40B4-BE49-F238E27FC236}">
                <a16:creationId xmlns:a16="http://schemas.microsoft.com/office/drawing/2014/main" id="{388C3E92-6A9A-4D10-871D-F37876AE8B4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C2BBD0C3-0F38-4932-BF4A-37B42325E25C}"/>
              </a:ext>
            </a:extLst>
          </p:cNvPr>
          <p:cNvSpPr txBox="1"/>
          <p:nvPr/>
        </p:nvSpPr>
        <p:spPr>
          <a:xfrm>
            <a:off x="405193" y="1840218"/>
            <a:ext cx="10183784" cy="584775"/>
          </a:xfrm>
          <a:prstGeom prst="rect">
            <a:avLst/>
          </a:prstGeom>
          <a:noFill/>
        </p:spPr>
        <p:txBody>
          <a:bodyPr wrap="square" lIns="91440" tIns="45720" rIns="91440" bIns="45720" rtlCol="0" anchor="t">
            <a:spAutoFit/>
          </a:bodyPr>
          <a:lstStyle/>
          <a:p>
            <a:pPr algn="just"/>
            <a:r>
              <a:rPr lang="it-IT" sz="1600" i="1" dirty="0"/>
              <a:t>Nel caso in cui il comune indichi per la fattispecie principale «Fabbricati appartenenti al gruppo catastale D» un’aliquota superiore all’1,06 (ad esempio pari al 1,10%) verrà mostrato un messaggio di avvertimento non bloccante:</a:t>
            </a:r>
          </a:p>
        </p:txBody>
      </p:sp>
      <p:sp>
        <p:nvSpPr>
          <p:cNvPr id="5" name="Segnaposto numero diapositiva 4">
            <a:extLst>
              <a:ext uri="{FF2B5EF4-FFF2-40B4-BE49-F238E27FC236}">
                <a16:creationId xmlns:a16="http://schemas.microsoft.com/office/drawing/2014/main" id="{2F8134DE-9D72-474B-AE13-5C12C9A514A6}"/>
              </a:ext>
            </a:extLst>
          </p:cNvPr>
          <p:cNvSpPr>
            <a:spLocks noGrp="1"/>
          </p:cNvSpPr>
          <p:nvPr>
            <p:ph type="sldNum" sz="quarter" idx="12"/>
          </p:nvPr>
        </p:nvSpPr>
        <p:spPr/>
        <p:txBody>
          <a:bodyPr/>
          <a:lstStyle/>
          <a:p>
            <a:fld id="{E819F368-A9F1-4A8C-88CD-69E42D9A9C34}" type="slidenum">
              <a:rPr lang="it-IT" smtClean="0"/>
              <a:t>11</a:t>
            </a:fld>
            <a:endParaRPr lang="it-IT" dirty="0"/>
          </a:p>
        </p:txBody>
      </p:sp>
      <p:sp>
        <p:nvSpPr>
          <p:cNvPr id="10" name="CasellaDiTesto 9">
            <a:extLst>
              <a:ext uri="{FF2B5EF4-FFF2-40B4-BE49-F238E27FC236}">
                <a16:creationId xmlns:a16="http://schemas.microsoft.com/office/drawing/2014/main" id="{F48ADC25-5B4B-4FA2-B246-D7DAFB0FDF87}"/>
              </a:ext>
            </a:extLst>
          </p:cNvPr>
          <p:cNvSpPr txBox="1"/>
          <p:nvPr/>
        </p:nvSpPr>
        <p:spPr>
          <a:xfrm>
            <a:off x="372862" y="3942657"/>
            <a:ext cx="10183784" cy="584775"/>
          </a:xfrm>
          <a:prstGeom prst="rect">
            <a:avLst/>
          </a:prstGeom>
          <a:noFill/>
        </p:spPr>
        <p:txBody>
          <a:bodyPr wrap="square" lIns="91440" tIns="45720" rIns="91440" bIns="45720" rtlCol="0" anchor="t">
            <a:spAutoFit/>
          </a:bodyPr>
          <a:lstStyle/>
          <a:p>
            <a:pPr algn="just"/>
            <a:r>
              <a:rPr lang="it-IT" sz="1600" i="1" dirty="0"/>
              <a:t>Nel caso in cui invece il comune indichi, per la medesima fattispecie, un’aliquota superiore all’1,14 (ad esempio pari al 1,16%)  verrà mostrato un messaggio di errore bloccante:</a:t>
            </a:r>
          </a:p>
        </p:txBody>
      </p:sp>
      <p:sp>
        <p:nvSpPr>
          <p:cNvPr id="11" name="CasellaDiTesto 10">
            <a:extLst>
              <a:ext uri="{FF2B5EF4-FFF2-40B4-BE49-F238E27FC236}">
                <a16:creationId xmlns:a16="http://schemas.microsoft.com/office/drawing/2014/main" id="{60C1480F-24FE-4C87-94CF-1CC58B9AEAE8}"/>
              </a:ext>
            </a:extLst>
          </p:cNvPr>
          <p:cNvSpPr txBox="1"/>
          <p:nvPr/>
        </p:nvSpPr>
        <p:spPr>
          <a:xfrm>
            <a:off x="405193" y="1331112"/>
            <a:ext cx="898003" cy="338554"/>
          </a:xfrm>
          <a:prstGeom prst="rect">
            <a:avLst/>
          </a:prstGeom>
          <a:noFill/>
        </p:spPr>
        <p:txBody>
          <a:bodyPr wrap="none" lIns="91440" tIns="45720" rIns="91440" bIns="45720" rtlCol="0" anchor="t">
            <a:spAutoFit/>
          </a:bodyPr>
          <a:lstStyle/>
          <a:p>
            <a:r>
              <a:rPr lang="it-IT" sz="1600" b="1" i="1" dirty="0"/>
              <a:t>Esempio</a:t>
            </a:r>
          </a:p>
        </p:txBody>
      </p:sp>
      <p:sp>
        <p:nvSpPr>
          <p:cNvPr id="6" name="Titolo 5" hidden="1">
            <a:extLst>
              <a:ext uri="{FF2B5EF4-FFF2-40B4-BE49-F238E27FC236}">
                <a16:creationId xmlns:a16="http://schemas.microsoft.com/office/drawing/2014/main" id="{B3E5EB1C-9E3B-46F3-803F-0A77A9DE777C}"/>
              </a:ext>
            </a:extLst>
          </p:cNvPr>
          <p:cNvSpPr>
            <a:spLocks noGrp="1"/>
          </p:cNvSpPr>
          <p:nvPr>
            <p:ph type="title"/>
          </p:nvPr>
        </p:nvSpPr>
        <p:spPr/>
        <p:txBody>
          <a:bodyPr/>
          <a:lstStyle/>
          <a:p>
            <a:r>
              <a:rPr lang="it-IT" dirty="0"/>
              <a:t>Esempio validazione aliquote</a:t>
            </a:r>
          </a:p>
        </p:txBody>
      </p:sp>
      <p:pic>
        <p:nvPicPr>
          <p:cNvPr id="7" name="Immagine 6">
            <a:extLst>
              <a:ext uri="{FF2B5EF4-FFF2-40B4-BE49-F238E27FC236}">
                <a16:creationId xmlns:a16="http://schemas.microsoft.com/office/drawing/2014/main" id="{6A4E6992-5C71-49D1-A88E-272F73982612}"/>
              </a:ext>
            </a:extLst>
          </p:cNvPr>
          <p:cNvPicPr>
            <a:picLocks noChangeAspect="1"/>
          </p:cNvPicPr>
          <p:nvPr/>
        </p:nvPicPr>
        <p:blipFill>
          <a:blip r:embed="rId2"/>
          <a:stretch>
            <a:fillRect/>
          </a:stretch>
        </p:blipFill>
        <p:spPr>
          <a:xfrm>
            <a:off x="461638" y="2581330"/>
            <a:ext cx="5962650" cy="1009650"/>
          </a:xfrm>
          <a:prstGeom prst="rect">
            <a:avLst/>
          </a:prstGeom>
        </p:spPr>
      </p:pic>
      <p:pic>
        <p:nvPicPr>
          <p:cNvPr id="12" name="Immagine 11">
            <a:extLst>
              <a:ext uri="{FF2B5EF4-FFF2-40B4-BE49-F238E27FC236}">
                <a16:creationId xmlns:a16="http://schemas.microsoft.com/office/drawing/2014/main" id="{9343AA7D-DA1A-49B5-8581-73C860CB7E46}"/>
              </a:ext>
            </a:extLst>
          </p:cNvPr>
          <p:cNvPicPr>
            <a:picLocks noChangeAspect="1"/>
          </p:cNvPicPr>
          <p:nvPr/>
        </p:nvPicPr>
        <p:blipFill>
          <a:blip r:embed="rId3"/>
          <a:stretch>
            <a:fillRect/>
          </a:stretch>
        </p:blipFill>
        <p:spPr>
          <a:xfrm>
            <a:off x="372862" y="4652400"/>
            <a:ext cx="6029325" cy="914400"/>
          </a:xfrm>
          <a:prstGeom prst="rect">
            <a:avLst/>
          </a:prstGeom>
        </p:spPr>
      </p:pic>
    </p:spTree>
    <p:extLst>
      <p:ext uri="{BB962C8B-B14F-4D97-AF65-F5344CB8AC3E}">
        <p14:creationId xmlns:p14="http://schemas.microsoft.com/office/powerpoint/2010/main" val="94702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essaggio di notifica">
            <a:extLst>
              <a:ext uri="{FF2B5EF4-FFF2-40B4-BE49-F238E27FC236}">
                <a16:creationId xmlns:a16="http://schemas.microsoft.com/office/drawing/2014/main" id="{32C56037-30A8-4082-80F8-AB0BEADC9346}"/>
              </a:ext>
            </a:extLst>
          </p:cNvPr>
          <p:cNvPicPr>
            <a:picLocks noChangeAspect="1"/>
          </p:cNvPicPr>
          <p:nvPr/>
        </p:nvPicPr>
        <p:blipFill>
          <a:blip r:embed="rId2"/>
          <a:stretch>
            <a:fillRect/>
          </a:stretch>
        </p:blipFill>
        <p:spPr>
          <a:xfrm>
            <a:off x="1717438" y="4050654"/>
            <a:ext cx="7759864" cy="2454398"/>
          </a:xfrm>
          <a:prstGeom prst="rect">
            <a:avLst/>
          </a:prstGeom>
        </p:spPr>
        <p:style>
          <a:lnRef idx="2">
            <a:schemeClr val="accent1"/>
          </a:lnRef>
          <a:fillRef idx="1">
            <a:schemeClr val="lt1"/>
          </a:fillRef>
          <a:effectRef idx="0">
            <a:schemeClr val="accent1"/>
          </a:effectRef>
          <a:fontRef idx="minor">
            <a:schemeClr val="dk1"/>
          </a:fontRef>
        </p:style>
      </p:pic>
      <p:sp>
        <p:nvSpPr>
          <p:cNvPr id="3" name="CasellaDiTesto 2">
            <a:extLst>
              <a:ext uri="{FF2B5EF4-FFF2-40B4-BE49-F238E27FC236}">
                <a16:creationId xmlns:a16="http://schemas.microsoft.com/office/drawing/2014/main" id="{D6F94068-25BC-4D6B-BCDC-8338EF157D13}"/>
              </a:ext>
            </a:extLst>
          </p:cNvPr>
          <p:cNvSpPr txBox="1"/>
          <p:nvPr/>
        </p:nvSpPr>
        <p:spPr>
          <a:xfrm>
            <a:off x="372862" y="390604"/>
            <a:ext cx="6191439" cy="369332"/>
          </a:xfrm>
          <a:prstGeom prst="rect">
            <a:avLst/>
          </a:prstGeom>
          <a:noFill/>
        </p:spPr>
        <p:txBody>
          <a:bodyPr wrap="none" rtlCol="0">
            <a:spAutoFit/>
          </a:bodyPr>
          <a:lstStyle/>
          <a:p>
            <a:r>
              <a:rPr lang="it-IT" b="1" dirty="0"/>
              <a:t>Step 1 – Inserimento nuovo prospetto aliquote/Salvataggio dati</a:t>
            </a:r>
          </a:p>
        </p:txBody>
      </p:sp>
      <p:cxnSp>
        <p:nvCxnSpPr>
          <p:cNvPr id="4" name="Connettore diritto 3">
            <a:extLst>
              <a:ext uri="{FF2B5EF4-FFF2-40B4-BE49-F238E27FC236}">
                <a16:creationId xmlns:a16="http://schemas.microsoft.com/office/drawing/2014/main" id="{58BC3C06-7063-4AA0-BCF0-6CF51211990F}"/>
              </a:ext>
              <a:ext uri="{C183D7F6-B498-43B3-948B-1728B52AA6E4}">
                <adec:decorative xmlns:adec="http://schemas.microsoft.com/office/drawing/2017/decorative" val="1"/>
              </a:ext>
            </a:extLst>
          </p:cNvPr>
          <p:cNvCxnSpPr>
            <a:cxnSpLocks/>
          </p:cNvCxnSpPr>
          <p:nvPr/>
        </p:nvCxnSpPr>
        <p:spPr>
          <a:xfrm>
            <a:off x="461638" y="852243"/>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B0A4DDB2-5BF7-49E8-87E8-5449311D69D2}"/>
              </a:ext>
            </a:extLst>
          </p:cNvPr>
          <p:cNvSpPr txBox="1"/>
          <p:nvPr/>
        </p:nvSpPr>
        <p:spPr>
          <a:xfrm>
            <a:off x="372862" y="1252029"/>
            <a:ext cx="9729926" cy="2585323"/>
          </a:xfrm>
          <a:prstGeom prst="rect">
            <a:avLst/>
          </a:prstGeom>
          <a:noFill/>
        </p:spPr>
        <p:txBody>
          <a:bodyPr wrap="square" lIns="91440" tIns="45720" rIns="91440" bIns="45720" rtlCol="0" anchor="t">
            <a:spAutoFit/>
          </a:bodyPr>
          <a:lstStyle/>
          <a:p>
            <a:pPr algn="just"/>
            <a:r>
              <a:rPr lang="it-IT" dirty="0"/>
              <a:t>Dopo aver valorizzato tutte le aliquote delle fattispecie principali e le eventuali esenzioni previste dal comune, cliccando sul tasto «Salva», si procede al salvataggio dei dati fino a quel momento inseriti. </a:t>
            </a:r>
          </a:p>
          <a:p>
            <a:pPr algn="just"/>
            <a:r>
              <a:rPr lang="it-IT" dirty="0"/>
              <a:t>Il comune viene, a questo punto, informato (tramite l’apposito messaggio sotto riportato) che il processo di definizione del Prospetto può ritenersi concluso, salvo il caso in cui il comune intenda procedere ad una personalizzazione delle aliquote.</a:t>
            </a:r>
          </a:p>
          <a:p>
            <a:pPr algn="just"/>
            <a:endParaRPr lang="it-IT" b="1" i="1" dirty="0"/>
          </a:p>
          <a:p>
            <a:pPr algn="just"/>
            <a:r>
              <a:rPr lang="it-IT" b="1" i="1" dirty="0"/>
              <a:t>Attenzione</a:t>
            </a:r>
          </a:p>
          <a:p>
            <a:pPr algn="just"/>
            <a:r>
              <a:rPr lang="it-IT" i="1" dirty="0"/>
              <a:t>L’eventuale personalizzazione delle aliquote dovrà avvenire nel rispetto dei generali principi di ragionevolezza, adeguatezza, proporzionalità e non discriminazione.</a:t>
            </a:r>
            <a:endParaRPr lang="it-IT" i="1" dirty="0">
              <a:cs typeface="Calibri"/>
            </a:endParaRPr>
          </a:p>
        </p:txBody>
      </p:sp>
      <p:sp>
        <p:nvSpPr>
          <p:cNvPr id="6" name="Segnaposto numero diapositiva 5">
            <a:extLst>
              <a:ext uri="{FF2B5EF4-FFF2-40B4-BE49-F238E27FC236}">
                <a16:creationId xmlns:a16="http://schemas.microsoft.com/office/drawing/2014/main" id="{B033FB0F-538D-40C4-8ABC-EEB39AD2249D}"/>
              </a:ext>
            </a:extLst>
          </p:cNvPr>
          <p:cNvSpPr>
            <a:spLocks noGrp="1"/>
          </p:cNvSpPr>
          <p:nvPr>
            <p:ph type="sldNum" sz="quarter" idx="12"/>
          </p:nvPr>
        </p:nvSpPr>
        <p:spPr/>
        <p:txBody>
          <a:bodyPr/>
          <a:lstStyle/>
          <a:p>
            <a:fld id="{E819F368-A9F1-4A8C-88CD-69E42D9A9C34}" type="slidenum">
              <a:rPr lang="it-IT" smtClean="0"/>
              <a:t>12</a:t>
            </a:fld>
            <a:endParaRPr lang="it-IT"/>
          </a:p>
        </p:txBody>
      </p:sp>
      <p:sp>
        <p:nvSpPr>
          <p:cNvPr id="7" name="Titolo 6" hidden="1">
            <a:extLst>
              <a:ext uri="{FF2B5EF4-FFF2-40B4-BE49-F238E27FC236}">
                <a16:creationId xmlns:a16="http://schemas.microsoft.com/office/drawing/2014/main" id="{349B3531-7FB1-4735-BF51-0509655BE905}"/>
              </a:ext>
            </a:extLst>
          </p:cNvPr>
          <p:cNvSpPr>
            <a:spLocks noGrp="1"/>
          </p:cNvSpPr>
          <p:nvPr>
            <p:ph type="title"/>
          </p:nvPr>
        </p:nvSpPr>
        <p:spPr/>
        <p:txBody>
          <a:bodyPr/>
          <a:lstStyle/>
          <a:p>
            <a:r>
              <a:rPr lang="it-IT" dirty="0"/>
              <a:t>Salvataggio dati</a:t>
            </a:r>
          </a:p>
        </p:txBody>
      </p:sp>
    </p:spTree>
    <p:extLst>
      <p:ext uri="{BB962C8B-B14F-4D97-AF65-F5344CB8AC3E}">
        <p14:creationId xmlns:p14="http://schemas.microsoft.com/office/powerpoint/2010/main" val="191059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lenco delle fattispecie personalizzate - Aggiungi fattispecie personalizzata">
            <a:extLst>
              <a:ext uri="{FF2B5EF4-FFF2-40B4-BE49-F238E27FC236}">
                <a16:creationId xmlns:a16="http://schemas.microsoft.com/office/drawing/2014/main" id="{A10C2954-E00D-4A99-82F2-4D4CA21CA294}"/>
              </a:ext>
            </a:extLst>
          </p:cNvPr>
          <p:cNvPicPr>
            <a:picLocks noChangeAspect="1"/>
          </p:cNvPicPr>
          <p:nvPr/>
        </p:nvPicPr>
        <p:blipFill>
          <a:blip r:embed="rId2"/>
          <a:stretch>
            <a:fillRect/>
          </a:stretch>
        </p:blipFill>
        <p:spPr>
          <a:xfrm>
            <a:off x="461638" y="3330708"/>
            <a:ext cx="9725835" cy="3025642"/>
          </a:xfrm>
          <a:prstGeom prst="rect">
            <a:avLst/>
          </a:prstGeom>
        </p:spPr>
      </p:pic>
      <p:sp>
        <p:nvSpPr>
          <p:cNvPr id="4" name="CasellaDiTesto 3">
            <a:extLst>
              <a:ext uri="{FF2B5EF4-FFF2-40B4-BE49-F238E27FC236}">
                <a16:creationId xmlns:a16="http://schemas.microsoft.com/office/drawing/2014/main" id="{42D1B508-7DF3-467C-8E55-159B6F9FDE10}"/>
              </a:ext>
            </a:extLst>
          </p:cNvPr>
          <p:cNvSpPr txBox="1"/>
          <p:nvPr/>
        </p:nvSpPr>
        <p:spPr>
          <a:xfrm>
            <a:off x="372862" y="390604"/>
            <a:ext cx="4043992" cy="369332"/>
          </a:xfrm>
          <a:prstGeom prst="rect">
            <a:avLst/>
          </a:prstGeom>
          <a:noFill/>
        </p:spPr>
        <p:txBody>
          <a:bodyPr wrap="none" rtlCol="0">
            <a:spAutoFit/>
          </a:bodyPr>
          <a:lstStyle/>
          <a:p>
            <a:r>
              <a:rPr lang="it-IT" b="1" dirty="0"/>
              <a:t>Step 2 – Personalizzazione delle aliquote</a:t>
            </a:r>
          </a:p>
        </p:txBody>
      </p:sp>
      <p:cxnSp>
        <p:nvCxnSpPr>
          <p:cNvPr id="5" name="Connettore diritto 4">
            <a:extLst>
              <a:ext uri="{FF2B5EF4-FFF2-40B4-BE49-F238E27FC236}">
                <a16:creationId xmlns:a16="http://schemas.microsoft.com/office/drawing/2014/main" id="{48772C79-2E5C-433A-B30D-E4AD31547313}"/>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8ADD80BF-4224-4F72-BD4F-C54EC787E4A6}"/>
              </a:ext>
            </a:extLst>
          </p:cNvPr>
          <p:cNvSpPr txBox="1"/>
          <p:nvPr/>
        </p:nvSpPr>
        <p:spPr>
          <a:xfrm>
            <a:off x="372862" y="1227217"/>
            <a:ext cx="9729926" cy="2739211"/>
          </a:xfrm>
          <a:prstGeom prst="rect">
            <a:avLst/>
          </a:prstGeom>
          <a:noFill/>
        </p:spPr>
        <p:txBody>
          <a:bodyPr wrap="square" lIns="91440" tIns="45720" rIns="91440" bIns="45720" rtlCol="0" anchor="t">
            <a:spAutoFit/>
          </a:bodyPr>
          <a:lstStyle/>
          <a:p>
            <a:pPr algn="just">
              <a:spcAft>
                <a:spcPts val="600"/>
              </a:spcAft>
            </a:pPr>
            <a:r>
              <a:rPr lang="it-IT" dirty="0"/>
              <a:t>Nel caso in cui il comune decida di procedere ad una differenziazione nell’ambito di una o più fattispecie principali, verrà indirizzato dall’applicazione alla sezione denominata «Fattispecie personalizzate», all’interno della quale potrà definire, mediante la valorizzazione delle condizioni di interesse tra quelle individuate nell’Allegato A del decreto, la fattispecie personalizzata.</a:t>
            </a:r>
          </a:p>
          <a:p>
            <a:pPr algn="just">
              <a:spcAft>
                <a:spcPts val="600"/>
              </a:spcAft>
            </a:pPr>
            <a:r>
              <a:rPr lang="it-IT" b="1" i="1" dirty="0"/>
              <a:t>Attenzione</a:t>
            </a:r>
            <a:r>
              <a:rPr lang="it-IT" dirty="0"/>
              <a:t>: Non è consentita l’introduzione di alcuna differenziazione all’interno delle fattispecie abitazione principale e fabbricati rurali.</a:t>
            </a:r>
          </a:p>
          <a:p>
            <a:pPr algn="just"/>
            <a:endParaRPr lang="it-IT" dirty="0"/>
          </a:p>
          <a:p>
            <a:pPr algn="just"/>
            <a:endParaRPr lang="it-IT" dirty="0"/>
          </a:p>
          <a:p>
            <a:pPr algn="just"/>
            <a:endParaRPr lang="it-IT" dirty="0"/>
          </a:p>
        </p:txBody>
      </p:sp>
      <p:sp>
        <p:nvSpPr>
          <p:cNvPr id="2" name="Segnaposto numero diapositiva 1">
            <a:extLst>
              <a:ext uri="{FF2B5EF4-FFF2-40B4-BE49-F238E27FC236}">
                <a16:creationId xmlns:a16="http://schemas.microsoft.com/office/drawing/2014/main" id="{D3516225-9B98-4464-9150-11CF4FB86C37}"/>
              </a:ext>
            </a:extLst>
          </p:cNvPr>
          <p:cNvSpPr>
            <a:spLocks noGrp="1"/>
          </p:cNvSpPr>
          <p:nvPr>
            <p:ph type="sldNum" sz="quarter" idx="12"/>
          </p:nvPr>
        </p:nvSpPr>
        <p:spPr/>
        <p:txBody>
          <a:bodyPr/>
          <a:lstStyle/>
          <a:p>
            <a:fld id="{E819F368-A9F1-4A8C-88CD-69E42D9A9C34}" type="slidenum">
              <a:rPr lang="it-IT" smtClean="0"/>
              <a:t>13</a:t>
            </a:fld>
            <a:endParaRPr lang="it-IT"/>
          </a:p>
        </p:txBody>
      </p:sp>
      <p:sp>
        <p:nvSpPr>
          <p:cNvPr id="7" name="Titolo 6" hidden="1">
            <a:extLst>
              <a:ext uri="{FF2B5EF4-FFF2-40B4-BE49-F238E27FC236}">
                <a16:creationId xmlns:a16="http://schemas.microsoft.com/office/drawing/2014/main" id="{7B9E96BF-2576-4D1C-9A44-E554318B9616}"/>
              </a:ext>
            </a:extLst>
          </p:cNvPr>
          <p:cNvSpPr>
            <a:spLocks noGrp="1"/>
          </p:cNvSpPr>
          <p:nvPr>
            <p:ph type="title"/>
          </p:nvPr>
        </p:nvSpPr>
        <p:spPr/>
        <p:txBody>
          <a:bodyPr/>
          <a:lstStyle/>
          <a:p>
            <a:r>
              <a:rPr lang="it-IT" dirty="0"/>
              <a:t>Fattispecie personalizzate</a:t>
            </a:r>
          </a:p>
        </p:txBody>
      </p:sp>
    </p:spTree>
    <p:extLst>
      <p:ext uri="{BB962C8B-B14F-4D97-AF65-F5344CB8AC3E}">
        <p14:creationId xmlns:p14="http://schemas.microsoft.com/office/powerpoint/2010/main" val="357657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95D36B-ED1E-40FF-81A3-6B893209B5E2}"/>
              </a:ext>
            </a:extLst>
          </p:cNvPr>
          <p:cNvSpPr txBox="1"/>
          <p:nvPr/>
        </p:nvSpPr>
        <p:spPr>
          <a:xfrm>
            <a:off x="372862" y="390604"/>
            <a:ext cx="7879401" cy="369332"/>
          </a:xfrm>
          <a:prstGeom prst="rect">
            <a:avLst/>
          </a:prstGeom>
          <a:noFill/>
        </p:spPr>
        <p:txBody>
          <a:bodyPr wrap="none" rtlCol="0">
            <a:spAutoFit/>
          </a:bodyPr>
          <a:lstStyle/>
          <a:p>
            <a:r>
              <a:rPr lang="it-IT" b="1" dirty="0"/>
              <a:t>Step 2 – Personalizzazione delle aliquote/Inserimento fattispecie personalizzata</a:t>
            </a:r>
          </a:p>
        </p:txBody>
      </p:sp>
      <p:cxnSp>
        <p:nvCxnSpPr>
          <p:cNvPr id="4" name="Connettore diritto 3">
            <a:extLst>
              <a:ext uri="{FF2B5EF4-FFF2-40B4-BE49-F238E27FC236}">
                <a16:creationId xmlns:a16="http://schemas.microsoft.com/office/drawing/2014/main" id="{2D84EFE6-7046-43FF-9970-439F727F2430}"/>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D9E2FA83-BD7C-4BBE-9EA2-F416304CF150}"/>
              </a:ext>
            </a:extLst>
          </p:cNvPr>
          <p:cNvSpPr txBox="1"/>
          <p:nvPr/>
        </p:nvSpPr>
        <p:spPr>
          <a:xfrm>
            <a:off x="461638" y="1056727"/>
            <a:ext cx="10271464" cy="3693319"/>
          </a:xfrm>
          <a:prstGeom prst="rect">
            <a:avLst/>
          </a:prstGeom>
          <a:noFill/>
        </p:spPr>
        <p:txBody>
          <a:bodyPr wrap="square" rtlCol="0">
            <a:spAutoFit/>
          </a:bodyPr>
          <a:lstStyle/>
          <a:p>
            <a:pPr algn="just">
              <a:lnSpc>
                <a:spcPct val="150000"/>
              </a:lnSpc>
            </a:pPr>
            <a:r>
              <a:rPr lang="it-IT" dirty="0"/>
              <a:t>Nella compilazione di ogni fattispecie personalizzata, il comune deve rispettare i seguenti vincoli:</a:t>
            </a:r>
          </a:p>
          <a:p>
            <a:pPr marL="342900" indent="-342900" algn="just">
              <a:lnSpc>
                <a:spcPct val="150000"/>
              </a:lnSpc>
              <a:buAutoNum type="arabicParenR"/>
            </a:pPr>
            <a:r>
              <a:rPr lang="it-IT" dirty="0"/>
              <a:t>fissare un’aliquota diversa da quella indicata per la rispettiva fattispecie principale;</a:t>
            </a:r>
          </a:p>
          <a:p>
            <a:pPr marL="342900" indent="-342900" algn="just">
              <a:lnSpc>
                <a:spcPct val="150000"/>
              </a:lnSpc>
              <a:buAutoNum type="arabicParenR"/>
            </a:pPr>
            <a:r>
              <a:rPr lang="it-IT" dirty="0"/>
              <a:t>stabilire un’aliquota che rispetti i limiti previsti dalle norme di riferimento;</a:t>
            </a:r>
          </a:p>
          <a:p>
            <a:pPr marL="342900" indent="-342900" algn="just">
              <a:lnSpc>
                <a:spcPct val="150000"/>
              </a:lnSpc>
              <a:buAutoNum type="arabicParenR"/>
            </a:pPr>
            <a:r>
              <a:rPr lang="it-IT" dirty="0"/>
              <a:t>compilare/selezionare almeno una delle condizioni proposte dall’applicazione. Ai fini dell’applicazione dell’aliquota fissata per ciascuna fattispecie personalizzata, sarà necessario che le condizioni selezionate dal comune ricorrano cumulativamente.</a:t>
            </a:r>
          </a:p>
          <a:p>
            <a:pPr marL="342900" indent="-342900" algn="just">
              <a:lnSpc>
                <a:spcPct val="150000"/>
              </a:lnSpc>
              <a:buAutoNum type="arabicParenR"/>
            </a:pPr>
            <a:endParaRPr lang="it-IT" dirty="0"/>
          </a:p>
          <a:p>
            <a:pPr marL="342900" indent="-342900" algn="just">
              <a:lnSpc>
                <a:spcPct val="150000"/>
              </a:lnSpc>
              <a:buAutoNum type="arabicParenR"/>
            </a:pPr>
            <a:endParaRPr lang="it-IT" dirty="0"/>
          </a:p>
          <a:p>
            <a:pPr algn="just"/>
            <a:endParaRPr lang="it-IT" dirty="0"/>
          </a:p>
        </p:txBody>
      </p:sp>
      <p:sp>
        <p:nvSpPr>
          <p:cNvPr id="6" name="Segnaposto numero diapositiva 5">
            <a:extLst>
              <a:ext uri="{FF2B5EF4-FFF2-40B4-BE49-F238E27FC236}">
                <a16:creationId xmlns:a16="http://schemas.microsoft.com/office/drawing/2014/main" id="{2FFA048B-E116-4A19-9B6A-B7CC4C3409F0}"/>
              </a:ext>
            </a:extLst>
          </p:cNvPr>
          <p:cNvSpPr>
            <a:spLocks noGrp="1"/>
          </p:cNvSpPr>
          <p:nvPr>
            <p:ph type="sldNum" sz="quarter" idx="12"/>
          </p:nvPr>
        </p:nvSpPr>
        <p:spPr/>
        <p:txBody>
          <a:bodyPr/>
          <a:lstStyle/>
          <a:p>
            <a:fld id="{E819F368-A9F1-4A8C-88CD-69E42D9A9C34}" type="slidenum">
              <a:rPr lang="it-IT" smtClean="0"/>
              <a:t>14</a:t>
            </a:fld>
            <a:endParaRPr lang="it-IT"/>
          </a:p>
        </p:txBody>
      </p:sp>
      <p:sp>
        <p:nvSpPr>
          <p:cNvPr id="2" name="Titolo 1" hidden="1">
            <a:extLst>
              <a:ext uri="{FF2B5EF4-FFF2-40B4-BE49-F238E27FC236}">
                <a16:creationId xmlns:a16="http://schemas.microsoft.com/office/drawing/2014/main" id="{86A38733-6975-482B-AC32-901C248A83AA}"/>
              </a:ext>
            </a:extLst>
          </p:cNvPr>
          <p:cNvSpPr>
            <a:spLocks noGrp="1"/>
          </p:cNvSpPr>
          <p:nvPr>
            <p:ph type="title"/>
          </p:nvPr>
        </p:nvSpPr>
        <p:spPr/>
        <p:txBody>
          <a:bodyPr/>
          <a:lstStyle/>
          <a:p>
            <a:r>
              <a:rPr lang="it-IT" dirty="0"/>
              <a:t>Vincoli di</a:t>
            </a:r>
            <a:r>
              <a:rPr lang="it-IT" baseline="0" dirty="0"/>
              <a:t> personalizzazione</a:t>
            </a:r>
            <a:endParaRPr lang="it-IT" dirty="0"/>
          </a:p>
        </p:txBody>
      </p:sp>
    </p:spTree>
    <p:extLst>
      <p:ext uri="{BB962C8B-B14F-4D97-AF65-F5344CB8AC3E}">
        <p14:creationId xmlns:p14="http://schemas.microsoft.com/office/powerpoint/2010/main" val="274463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55A366-FF94-4CCF-878E-E723F72C6DFF}"/>
              </a:ext>
            </a:extLst>
          </p:cNvPr>
          <p:cNvSpPr txBox="1"/>
          <p:nvPr/>
        </p:nvSpPr>
        <p:spPr>
          <a:xfrm>
            <a:off x="372862" y="390604"/>
            <a:ext cx="7234416" cy="369332"/>
          </a:xfrm>
          <a:prstGeom prst="rect">
            <a:avLst/>
          </a:prstGeom>
          <a:noFill/>
        </p:spPr>
        <p:txBody>
          <a:bodyPr wrap="none" rtlCol="0">
            <a:spAutoFit/>
          </a:bodyPr>
          <a:lstStyle/>
          <a:p>
            <a:r>
              <a:rPr lang="it-IT" b="1" dirty="0"/>
              <a:t>Step 2 – Personalizzazione delle aliquote/Elenco fattispecie personalizzate</a:t>
            </a:r>
          </a:p>
        </p:txBody>
      </p:sp>
      <p:cxnSp>
        <p:nvCxnSpPr>
          <p:cNvPr id="5" name="Connettore diritto 4">
            <a:extLst>
              <a:ext uri="{FF2B5EF4-FFF2-40B4-BE49-F238E27FC236}">
                <a16:creationId xmlns:a16="http://schemas.microsoft.com/office/drawing/2014/main" id="{A357F6B6-2A44-473C-A068-2E2E3058B855}"/>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60F415AF-B39D-4C0D-AC51-ADF5BA0C28DB}"/>
              </a:ext>
            </a:extLst>
          </p:cNvPr>
          <p:cNvSpPr txBox="1"/>
          <p:nvPr/>
        </p:nvSpPr>
        <p:spPr>
          <a:xfrm>
            <a:off x="372862" y="1130320"/>
            <a:ext cx="9729926" cy="1477328"/>
          </a:xfrm>
          <a:prstGeom prst="rect">
            <a:avLst/>
          </a:prstGeom>
          <a:noFill/>
        </p:spPr>
        <p:txBody>
          <a:bodyPr wrap="square" rtlCol="0">
            <a:spAutoFit/>
          </a:bodyPr>
          <a:lstStyle/>
          <a:p>
            <a:pPr algn="just"/>
            <a:r>
              <a:rPr lang="it-IT" dirty="0"/>
              <a:t>All’esito dell’individuazione di ogni fattispecie personalizzata, quest’ultima viene inserita in un apposito elenco (sotto riportato) nel quale vengono indicate:</a:t>
            </a:r>
          </a:p>
          <a:p>
            <a:pPr marL="342900" indent="-342900" algn="just">
              <a:buAutoNum type="arabicParenR"/>
            </a:pPr>
            <a:r>
              <a:rPr lang="it-IT" dirty="0"/>
              <a:t>la fattispecie principale di riferimento;</a:t>
            </a:r>
          </a:p>
          <a:p>
            <a:pPr marL="342900" indent="-342900" algn="just">
              <a:buAutoNum type="arabicParenR"/>
            </a:pPr>
            <a:r>
              <a:rPr lang="it-IT" dirty="0"/>
              <a:t>le condizioni inserite dal comune;</a:t>
            </a:r>
          </a:p>
          <a:p>
            <a:pPr marL="342900" indent="-342900" algn="just">
              <a:buAutoNum type="arabicParenR"/>
            </a:pPr>
            <a:r>
              <a:rPr lang="it-IT" dirty="0"/>
              <a:t>l’aliquota prevista.</a:t>
            </a:r>
          </a:p>
        </p:txBody>
      </p:sp>
      <p:sp>
        <p:nvSpPr>
          <p:cNvPr id="2" name="CasellaDiTesto 1">
            <a:extLst>
              <a:ext uri="{FF2B5EF4-FFF2-40B4-BE49-F238E27FC236}">
                <a16:creationId xmlns:a16="http://schemas.microsoft.com/office/drawing/2014/main" id="{973B9E3E-1E1B-42D0-9138-CEE75C5DBFA0}"/>
              </a:ext>
            </a:extLst>
          </p:cNvPr>
          <p:cNvSpPr txBox="1"/>
          <p:nvPr/>
        </p:nvSpPr>
        <p:spPr>
          <a:xfrm>
            <a:off x="372862" y="3568823"/>
            <a:ext cx="3435658" cy="1200329"/>
          </a:xfrm>
          <a:prstGeom prst="rect">
            <a:avLst/>
          </a:prstGeom>
          <a:noFill/>
        </p:spPr>
        <p:txBody>
          <a:bodyPr wrap="square" rtlCol="0">
            <a:spAutoFit/>
          </a:bodyPr>
          <a:lstStyle/>
          <a:p>
            <a:pPr algn="just"/>
            <a:r>
              <a:rPr lang="it-IT" dirty="0"/>
              <a:t>L’elenco di tutte le fattispecie personalizzate individuate dal comune, costituirà parte integrante del prospetto.</a:t>
            </a:r>
          </a:p>
        </p:txBody>
      </p:sp>
      <p:sp>
        <p:nvSpPr>
          <p:cNvPr id="7" name="Segnaposto numero diapositiva 6">
            <a:extLst>
              <a:ext uri="{FF2B5EF4-FFF2-40B4-BE49-F238E27FC236}">
                <a16:creationId xmlns:a16="http://schemas.microsoft.com/office/drawing/2014/main" id="{92737A8A-06A3-43F8-B3A8-7CD4C1566479}"/>
              </a:ext>
            </a:extLst>
          </p:cNvPr>
          <p:cNvSpPr>
            <a:spLocks noGrp="1"/>
          </p:cNvSpPr>
          <p:nvPr>
            <p:ph type="sldNum" sz="quarter" idx="12"/>
          </p:nvPr>
        </p:nvSpPr>
        <p:spPr/>
        <p:txBody>
          <a:bodyPr/>
          <a:lstStyle/>
          <a:p>
            <a:fld id="{E819F368-A9F1-4A8C-88CD-69E42D9A9C34}" type="slidenum">
              <a:rPr lang="it-IT" smtClean="0"/>
              <a:t>15</a:t>
            </a:fld>
            <a:endParaRPr lang="it-IT"/>
          </a:p>
        </p:txBody>
      </p:sp>
      <p:sp>
        <p:nvSpPr>
          <p:cNvPr id="8" name="Titolo 7" hidden="1">
            <a:extLst>
              <a:ext uri="{FF2B5EF4-FFF2-40B4-BE49-F238E27FC236}">
                <a16:creationId xmlns:a16="http://schemas.microsoft.com/office/drawing/2014/main" id="{7C3E83FF-1D4B-4630-A593-CD09A20A3B4A}"/>
              </a:ext>
            </a:extLst>
          </p:cNvPr>
          <p:cNvSpPr>
            <a:spLocks noGrp="1"/>
          </p:cNvSpPr>
          <p:nvPr>
            <p:ph type="title"/>
          </p:nvPr>
        </p:nvSpPr>
        <p:spPr/>
        <p:txBody>
          <a:bodyPr/>
          <a:lstStyle/>
          <a:p>
            <a:r>
              <a:rPr lang="it-IT" dirty="0"/>
              <a:t>Indicazioni per la personalizzazione</a:t>
            </a:r>
          </a:p>
        </p:txBody>
      </p:sp>
      <p:pic>
        <p:nvPicPr>
          <p:cNvPr id="9" name="Immagine 8">
            <a:extLst>
              <a:ext uri="{FF2B5EF4-FFF2-40B4-BE49-F238E27FC236}">
                <a16:creationId xmlns:a16="http://schemas.microsoft.com/office/drawing/2014/main" id="{C49E90DA-E360-4678-A826-15BB4CE65B82}"/>
              </a:ext>
            </a:extLst>
          </p:cNvPr>
          <p:cNvPicPr>
            <a:picLocks noChangeAspect="1"/>
          </p:cNvPicPr>
          <p:nvPr/>
        </p:nvPicPr>
        <p:blipFill>
          <a:blip r:embed="rId2"/>
          <a:stretch>
            <a:fillRect/>
          </a:stretch>
        </p:blipFill>
        <p:spPr>
          <a:xfrm>
            <a:off x="3888328" y="2694448"/>
            <a:ext cx="7646723" cy="3337942"/>
          </a:xfrm>
          <a:prstGeom prst="rect">
            <a:avLst/>
          </a:prstGeom>
        </p:spPr>
      </p:pic>
    </p:spTree>
    <p:extLst>
      <p:ext uri="{BB962C8B-B14F-4D97-AF65-F5344CB8AC3E}">
        <p14:creationId xmlns:p14="http://schemas.microsoft.com/office/powerpoint/2010/main" val="142940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55A366-FF94-4CCF-878E-E723F72C6DFF}"/>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5" name="Connettore diritto 4">
            <a:extLst>
              <a:ext uri="{FF2B5EF4-FFF2-40B4-BE49-F238E27FC236}">
                <a16:creationId xmlns:a16="http://schemas.microsoft.com/office/drawing/2014/main" id="{A357F6B6-2A44-473C-A068-2E2E3058B855}"/>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60F415AF-B39D-4C0D-AC51-ADF5BA0C28DB}"/>
              </a:ext>
            </a:extLst>
          </p:cNvPr>
          <p:cNvSpPr txBox="1"/>
          <p:nvPr/>
        </p:nvSpPr>
        <p:spPr>
          <a:xfrm>
            <a:off x="409718" y="1120676"/>
            <a:ext cx="9729926" cy="2585323"/>
          </a:xfrm>
          <a:prstGeom prst="rect">
            <a:avLst/>
          </a:prstGeom>
          <a:noFill/>
        </p:spPr>
        <p:txBody>
          <a:bodyPr wrap="square" lIns="91440" tIns="45720" rIns="91440" bIns="45720" rtlCol="0" anchor="t">
            <a:spAutoFit/>
          </a:bodyPr>
          <a:lstStyle/>
          <a:p>
            <a:pPr algn="just">
              <a:lnSpc>
                <a:spcPct val="150000"/>
              </a:lnSpc>
            </a:pPr>
            <a:r>
              <a:rPr lang="it-IT" dirty="0"/>
              <a:t>Il comune, dopo aver inserito le aliquote delle fattispecie principali, le esenzioni e le eventuali fattispecie personalizzate, sarà indirizzato alla sezione «Riepilogo prospetto» nella quale verrà rappresentato:</a:t>
            </a:r>
          </a:p>
          <a:p>
            <a:pPr marL="342900" indent="-342900" algn="just">
              <a:lnSpc>
                <a:spcPct val="150000"/>
              </a:lnSpc>
              <a:buAutoNum type="arabicParenR"/>
            </a:pPr>
            <a:r>
              <a:rPr lang="it-IT" dirty="0"/>
              <a:t>l’elenco delle fattispecie principali e le relative aliquote;</a:t>
            </a:r>
          </a:p>
          <a:p>
            <a:pPr marL="342900" indent="-342900" algn="just">
              <a:lnSpc>
                <a:spcPct val="150000"/>
              </a:lnSpc>
              <a:buAutoNum type="arabicParenR"/>
            </a:pPr>
            <a:r>
              <a:rPr lang="it-IT" dirty="0"/>
              <a:t>l’elenco delle eventuali fattispecie personalizzate e le relative aliquote;</a:t>
            </a:r>
          </a:p>
          <a:p>
            <a:pPr marL="342900" indent="-342900" algn="just">
              <a:lnSpc>
                <a:spcPct val="150000"/>
              </a:lnSpc>
              <a:buAutoNum type="arabicParenR"/>
            </a:pPr>
            <a:r>
              <a:rPr lang="it-IT" dirty="0"/>
              <a:t>l’elenco delle eventuali esenzioni indicate dal comune.</a:t>
            </a:r>
          </a:p>
        </p:txBody>
      </p:sp>
      <p:sp>
        <p:nvSpPr>
          <p:cNvPr id="2" name="Segnaposto numero diapositiva 1">
            <a:extLst>
              <a:ext uri="{FF2B5EF4-FFF2-40B4-BE49-F238E27FC236}">
                <a16:creationId xmlns:a16="http://schemas.microsoft.com/office/drawing/2014/main" id="{2D12B97F-8828-47D7-B715-BA9217285D09}"/>
              </a:ext>
            </a:extLst>
          </p:cNvPr>
          <p:cNvSpPr>
            <a:spLocks noGrp="1"/>
          </p:cNvSpPr>
          <p:nvPr>
            <p:ph type="sldNum" sz="quarter" idx="12"/>
          </p:nvPr>
        </p:nvSpPr>
        <p:spPr/>
        <p:txBody>
          <a:bodyPr/>
          <a:lstStyle/>
          <a:p>
            <a:fld id="{E819F368-A9F1-4A8C-88CD-69E42D9A9C34}" type="slidenum">
              <a:rPr lang="it-IT" smtClean="0"/>
              <a:t>16</a:t>
            </a:fld>
            <a:endParaRPr lang="it-IT"/>
          </a:p>
        </p:txBody>
      </p:sp>
      <p:sp>
        <p:nvSpPr>
          <p:cNvPr id="3" name="Titolo 2" hidden="1">
            <a:extLst>
              <a:ext uri="{FF2B5EF4-FFF2-40B4-BE49-F238E27FC236}">
                <a16:creationId xmlns:a16="http://schemas.microsoft.com/office/drawing/2014/main" id="{5DB208EE-C66D-435F-B093-D862D5022787}"/>
              </a:ext>
            </a:extLst>
          </p:cNvPr>
          <p:cNvSpPr>
            <a:spLocks noGrp="1"/>
          </p:cNvSpPr>
          <p:nvPr>
            <p:ph type="title"/>
          </p:nvPr>
        </p:nvSpPr>
        <p:spPr/>
        <p:txBody>
          <a:bodyPr/>
          <a:lstStyle/>
          <a:p>
            <a:r>
              <a:rPr lang="it-IT" dirty="0"/>
              <a:t>Riepilogo prospetto – informazioni generali</a:t>
            </a:r>
          </a:p>
        </p:txBody>
      </p:sp>
    </p:spTree>
    <p:extLst>
      <p:ext uri="{BB962C8B-B14F-4D97-AF65-F5344CB8AC3E}">
        <p14:creationId xmlns:p14="http://schemas.microsoft.com/office/powerpoint/2010/main" val="306486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23E73C3A-7446-4A39-A48E-9AA818EE7A95}"/>
              </a:ext>
            </a:extLst>
          </p:cNvPr>
          <p:cNvSpPr>
            <a:spLocks noGrp="1"/>
          </p:cNvSpPr>
          <p:nvPr>
            <p:ph type="sldNum" sz="quarter" idx="12"/>
          </p:nvPr>
        </p:nvSpPr>
        <p:spPr/>
        <p:txBody>
          <a:bodyPr/>
          <a:lstStyle/>
          <a:p>
            <a:fld id="{E819F368-A9F1-4A8C-88CD-69E42D9A9C34}" type="slidenum">
              <a:rPr lang="it-IT" smtClean="0"/>
              <a:t>17</a:t>
            </a:fld>
            <a:endParaRPr lang="it-IT"/>
          </a:p>
        </p:txBody>
      </p:sp>
      <p:sp>
        <p:nvSpPr>
          <p:cNvPr id="3" name="Titolo 2" hidden="1">
            <a:extLst>
              <a:ext uri="{FF2B5EF4-FFF2-40B4-BE49-F238E27FC236}">
                <a16:creationId xmlns:a16="http://schemas.microsoft.com/office/drawing/2014/main" id="{69882D01-D7EA-4B0F-9058-9DFBD0177307}"/>
              </a:ext>
            </a:extLst>
          </p:cNvPr>
          <p:cNvSpPr>
            <a:spLocks noGrp="1"/>
          </p:cNvSpPr>
          <p:nvPr>
            <p:ph type="title"/>
          </p:nvPr>
        </p:nvSpPr>
        <p:spPr/>
        <p:txBody>
          <a:bodyPr/>
          <a:lstStyle/>
          <a:p>
            <a:r>
              <a:rPr lang="it-IT" dirty="0"/>
              <a:t>Riepilogo</a:t>
            </a:r>
            <a:r>
              <a:rPr lang="it-IT" baseline="0" dirty="0"/>
              <a:t> prospetto - fattispecie</a:t>
            </a:r>
            <a:endParaRPr lang="it-IT" dirty="0"/>
          </a:p>
        </p:txBody>
      </p:sp>
      <p:pic>
        <p:nvPicPr>
          <p:cNvPr id="8" name="Immagine 7">
            <a:extLst>
              <a:ext uri="{FF2B5EF4-FFF2-40B4-BE49-F238E27FC236}">
                <a16:creationId xmlns:a16="http://schemas.microsoft.com/office/drawing/2014/main" id="{A26243CC-84C1-5143-7A72-BA28291D839A}"/>
              </a:ext>
            </a:extLst>
          </p:cNvPr>
          <p:cNvPicPr>
            <a:picLocks noChangeAspect="1"/>
          </p:cNvPicPr>
          <p:nvPr/>
        </p:nvPicPr>
        <p:blipFill>
          <a:blip r:embed="rId2"/>
          <a:stretch>
            <a:fillRect/>
          </a:stretch>
        </p:blipFill>
        <p:spPr>
          <a:xfrm>
            <a:off x="461638" y="891285"/>
            <a:ext cx="8820907" cy="5833704"/>
          </a:xfrm>
          <a:prstGeom prst="rect">
            <a:avLst/>
          </a:prstGeom>
        </p:spPr>
      </p:pic>
    </p:spTree>
    <p:extLst>
      <p:ext uri="{BB962C8B-B14F-4D97-AF65-F5344CB8AC3E}">
        <p14:creationId xmlns:p14="http://schemas.microsoft.com/office/powerpoint/2010/main" val="162403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E8546F8F-44BD-4AE5-98D2-C4B23FC49F4A}"/>
              </a:ext>
            </a:extLst>
          </p:cNvPr>
          <p:cNvSpPr>
            <a:spLocks noGrp="1"/>
          </p:cNvSpPr>
          <p:nvPr>
            <p:ph type="sldNum" sz="quarter" idx="12"/>
          </p:nvPr>
        </p:nvSpPr>
        <p:spPr/>
        <p:txBody>
          <a:bodyPr/>
          <a:lstStyle/>
          <a:p>
            <a:fld id="{E819F368-A9F1-4A8C-88CD-69E42D9A9C34}" type="slidenum">
              <a:rPr lang="it-IT" smtClean="0"/>
              <a:t>18</a:t>
            </a:fld>
            <a:endParaRPr lang="it-IT"/>
          </a:p>
        </p:txBody>
      </p:sp>
      <p:sp>
        <p:nvSpPr>
          <p:cNvPr id="3" name="Titolo 2" hidden="1">
            <a:extLst>
              <a:ext uri="{FF2B5EF4-FFF2-40B4-BE49-F238E27FC236}">
                <a16:creationId xmlns:a16="http://schemas.microsoft.com/office/drawing/2014/main" id="{D45A74FE-A09A-4E71-B2DF-5D1271BF66E8}"/>
              </a:ext>
            </a:extLst>
          </p:cNvPr>
          <p:cNvSpPr>
            <a:spLocks noGrp="1"/>
          </p:cNvSpPr>
          <p:nvPr>
            <p:ph type="title"/>
          </p:nvPr>
        </p:nvSpPr>
        <p:spPr/>
        <p:txBody>
          <a:bodyPr/>
          <a:lstStyle/>
          <a:p>
            <a:r>
              <a:rPr lang="it-IT" dirty="0"/>
              <a:t>Riepilogo prospetto - esenzioni</a:t>
            </a:r>
          </a:p>
        </p:txBody>
      </p:sp>
      <p:pic>
        <p:nvPicPr>
          <p:cNvPr id="4" name="Immagine 3">
            <a:extLst>
              <a:ext uri="{FF2B5EF4-FFF2-40B4-BE49-F238E27FC236}">
                <a16:creationId xmlns:a16="http://schemas.microsoft.com/office/drawing/2014/main" id="{C5B07C67-096F-4DD4-96BB-E7D255A08771}"/>
              </a:ext>
            </a:extLst>
          </p:cNvPr>
          <p:cNvPicPr>
            <a:picLocks noChangeAspect="1"/>
          </p:cNvPicPr>
          <p:nvPr/>
        </p:nvPicPr>
        <p:blipFill>
          <a:blip r:embed="rId2"/>
          <a:stretch>
            <a:fillRect/>
          </a:stretch>
        </p:blipFill>
        <p:spPr>
          <a:xfrm>
            <a:off x="328473" y="1118021"/>
            <a:ext cx="10271464" cy="2141997"/>
          </a:xfrm>
          <a:prstGeom prst="rect">
            <a:avLst/>
          </a:prstGeom>
        </p:spPr>
      </p:pic>
    </p:spTree>
    <p:extLst>
      <p:ext uri="{BB962C8B-B14F-4D97-AF65-F5344CB8AC3E}">
        <p14:creationId xmlns:p14="http://schemas.microsoft.com/office/powerpoint/2010/main" val="99422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7CA907F-3C25-483C-8CB0-B065155311C6}"/>
              </a:ext>
            </a:extLst>
          </p:cNvPr>
          <p:cNvPicPr>
            <a:picLocks noChangeAspect="1"/>
          </p:cNvPicPr>
          <p:nvPr/>
        </p:nvPicPr>
        <p:blipFill>
          <a:blip r:embed="rId2"/>
          <a:stretch>
            <a:fillRect/>
          </a:stretch>
        </p:blipFill>
        <p:spPr>
          <a:xfrm>
            <a:off x="461638" y="2127895"/>
            <a:ext cx="5192392" cy="4356835"/>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265527" cy="369332"/>
          </a:xfrm>
          <a:prstGeom prst="rect">
            <a:avLst/>
          </a:prstGeom>
          <a:noFill/>
        </p:spPr>
        <p:txBody>
          <a:bodyPr wrap="none" lIns="91440" tIns="45720" rIns="91440" bIns="45720" rtlCol="0" anchor="t">
            <a:spAutoFit/>
          </a:bodyPr>
          <a:lstStyle/>
          <a:p>
            <a:r>
              <a:rPr lang="it-IT" b="1" dirty="0"/>
              <a:t>Step 4 – Prospetto aliquote in formato PDF</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165071"/>
            <a:ext cx="9729926" cy="923330"/>
          </a:xfrm>
          <a:prstGeom prst="rect">
            <a:avLst/>
          </a:prstGeom>
          <a:noFill/>
        </p:spPr>
        <p:txBody>
          <a:bodyPr wrap="square" rtlCol="0">
            <a:spAutoFit/>
          </a:bodyPr>
          <a:lstStyle/>
          <a:p>
            <a:pPr algn="just"/>
            <a:r>
              <a:rPr lang="it-IT" dirty="0"/>
              <a:t>Attraverso il tasto «Genera proposta in formato PDF» l’applicazione genera un file PDF contenente i dati presenti nel riepilogo del Prospetto, il quale dovrà costituire parte integrante della delibera che sarà approvata dal Consiglio comunale o da altro organo competente. </a:t>
            </a:r>
          </a:p>
        </p:txBody>
      </p:sp>
      <p:sp>
        <p:nvSpPr>
          <p:cNvPr id="2" name="Segnaposto numero diapositiva 1">
            <a:extLst>
              <a:ext uri="{FF2B5EF4-FFF2-40B4-BE49-F238E27FC236}">
                <a16:creationId xmlns:a16="http://schemas.microsoft.com/office/drawing/2014/main" id="{5C38ECCE-A8F3-4BDD-999F-E2A35EB7AFE9}"/>
              </a:ext>
            </a:extLst>
          </p:cNvPr>
          <p:cNvSpPr>
            <a:spLocks noGrp="1"/>
          </p:cNvSpPr>
          <p:nvPr>
            <p:ph type="sldNum" sz="quarter" idx="12"/>
          </p:nvPr>
        </p:nvSpPr>
        <p:spPr/>
        <p:txBody>
          <a:bodyPr/>
          <a:lstStyle/>
          <a:p>
            <a:fld id="{E819F368-A9F1-4A8C-88CD-69E42D9A9C34}" type="slidenum">
              <a:rPr lang="it-IT" smtClean="0"/>
              <a:t>19</a:t>
            </a:fld>
            <a:endParaRPr lang="it-IT"/>
          </a:p>
        </p:txBody>
      </p:sp>
      <p:cxnSp>
        <p:nvCxnSpPr>
          <p:cNvPr id="11" name="Connettore diritto 10">
            <a:extLst>
              <a:ext uri="{FF2B5EF4-FFF2-40B4-BE49-F238E27FC236}">
                <a16:creationId xmlns:a16="http://schemas.microsoft.com/office/drawing/2014/main" id="{782FDEEC-5549-4D3E-B724-BE97A2F9AFCA}"/>
              </a:ext>
              <a:ext uri="{C183D7F6-B498-43B3-948B-1728B52AA6E4}">
                <adec:decorative xmlns:adec="http://schemas.microsoft.com/office/drawing/2017/decorative" val="1"/>
              </a:ext>
            </a:extLst>
          </p:cNvPr>
          <p:cNvCxnSpPr>
            <a:cxnSpLocks/>
          </p:cNvCxnSpPr>
          <p:nvPr/>
        </p:nvCxnSpPr>
        <p:spPr>
          <a:xfrm flipV="1">
            <a:off x="1902198" y="3429000"/>
            <a:ext cx="5472382" cy="2954266"/>
          </a:xfrm>
          <a:prstGeom prst="line">
            <a:avLst/>
          </a:prstGeom>
        </p:spPr>
        <p:style>
          <a:lnRef idx="1">
            <a:schemeClr val="accent1"/>
          </a:lnRef>
          <a:fillRef idx="0">
            <a:schemeClr val="accent1"/>
          </a:fillRef>
          <a:effectRef idx="0">
            <a:schemeClr val="accent1"/>
          </a:effectRef>
          <a:fontRef idx="minor">
            <a:schemeClr val="tx1"/>
          </a:fontRef>
        </p:style>
      </p:cxnSp>
      <p:sp>
        <p:nvSpPr>
          <p:cNvPr id="12" name="Fumetto: rettangolo 11">
            <a:extLst>
              <a:ext uri="{FF2B5EF4-FFF2-40B4-BE49-F238E27FC236}">
                <a16:creationId xmlns:a16="http://schemas.microsoft.com/office/drawing/2014/main" id="{E2881352-E1E3-4617-B463-EC80061845F1}"/>
              </a:ext>
              <a:ext uri="{C183D7F6-B498-43B3-948B-1728B52AA6E4}">
                <adec:decorative xmlns:adec="http://schemas.microsoft.com/office/drawing/2017/decorative" val="1"/>
              </a:ext>
            </a:extLst>
          </p:cNvPr>
          <p:cNvSpPr/>
          <p:nvPr/>
        </p:nvSpPr>
        <p:spPr>
          <a:xfrm>
            <a:off x="6626747" y="2700129"/>
            <a:ext cx="2542419" cy="646331"/>
          </a:xfrm>
          <a:prstGeom prst="wedgeRect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pic>
        <p:nvPicPr>
          <p:cNvPr id="5" name="Immagine 4" descr="Pulsante per la generazione della proposta in formato PDF">
            <a:extLst>
              <a:ext uri="{FF2B5EF4-FFF2-40B4-BE49-F238E27FC236}">
                <a16:creationId xmlns:a16="http://schemas.microsoft.com/office/drawing/2014/main" id="{92B4C95F-B07B-485D-A6AE-3D7C7C8AA8FB}"/>
              </a:ext>
            </a:extLst>
          </p:cNvPr>
          <p:cNvPicPr>
            <a:picLocks noChangeAspect="1"/>
          </p:cNvPicPr>
          <p:nvPr/>
        </p:nvPicPr>
        <p:blipFill>
          <a:blip r:embed="rId3"/>
          <a:stretch>
            <a:fillRect/>
          </a:stretch>
        </p:blipFill>
        <p:spPr>
          <a:xfrm>
            <a:off x="6766753" y="2716907"/>
            <a:ext cx="2228850" cy="561975"/>
          </a:xfrm>
          <a:prstGeom prst="rect">
            <a:avLst/>
          </a:prstGeom>
        </p:spPr>
      </p:pic>
      <p:sp>
        <p:nvSpPr>
          <p:cNvPr id="14" name="Freccia a sinistra 13">
            <a:extLst>
              <a:ext uri="{FF2B5EF4-FFF2-40B4-BE49-F238E27FC236}">
                <a16:creationId xmlns:a16="http://schemas.microsoft.com/office/drawing/2014/main" id="{56BBC509-CC4D-42A1-8AC7-B1ABA9D949C2}"/>
              </a:ext>
              <a:ext uri="{C183D7F6-B498-43B3-948B-1728B52AA6E4}">
                <adec:decorative xmlns:adec="http://schemas.microsoft.com/office/drawing/2017/decorative" val="1"/>
              </a:ext>
            </a:extLst>
          </p:cNvPr>
          <p:cNvSpPr/>
          <p:nvPr/>
        </p:nvSpPr>
        <p:spPr>
          <a:xfrm>
            <a:off x="9086477" y="2884146"/>
            <a:ext cx="445389" cy="22749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Titolo 3" hidden="1">
            <a:extLst>
              <a:ext uri="{FF2B5EF4-FFF2-40B4-BE49-F238E27FC236}">
                <a16:creationId xmlns:a16="http://schemas.microsoft.com/office/drawing/2014/main" id="{AD25E96F-6CCF-4BEA-8FF0-74EFEA444826}"/>
              </a:ext>
            </a:extLst>
          </p:cNvPr>
          <p:cNvSpPr>
            <a:spLocks noGrp="1"/>
          </p:cNvSpPr>
          <p:nvPr>
            <p:ph type="title"/>
          </p:nvPr>
        </p:nvSpPr>
        <p:spPr/>
        <p:txBody>
          <a:bodyPr/>
          <a:lstStyle/>
          <a:p>
            <a:r>
              <a:rPr lang="it-IT" dirty="0"/>
              <a:t>Generazione proposta pdf</a:t>
            </a:r>
          </a:p>
        </p:txBody>
      </p:sp>
    </p:spTree>
    <p:extLst>
      <p:ext uri="{BB962C8B-B14F-4D97-AF65-F5344CB8AC3E}">
        <p14:creationId xmlns:p14="http://schemas.microsoft.com/office/powerpoint/2010/main" val="209097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372862" y="1012969"/>
            <a:ext cx="10788242" cy="4956387"/>
          </a:xfrm>
        </p:spPr>
        <p:txBody>
          <a:bodyPr vert="horz" lIns="91440" tIns="45720" rIns="91440" bIns="45720" rtlCol="0" anchor="t">
            <a:noAutofit/>
          </a:bodyPr>
          <a:lstStyle/>
          <a:p>
            <a:pPr marL="342900" indent="-342900" algn="just">
              <a:buFont typeface="Wingdings" panose="05000000000000000000" pitchFamily="2" charset="2"/>
              <a:buChar char="Ø"/>
            </a:pPr>
            <a:r>
              <a:rPr lang="it-IT" sz="2000" dirty="0"/>
              <a:t>La legge n. 160 del 2019, all’art. 1, comma 756, stabilisce che i comuni </a:t>
            </a:r>
            <a:r>
              <a:rPr lang="it-IT" sz="2000" b="1" dirty="0"/>
              <a:t>possono diversificare le aliquote</a:t>
            </a:r>
            <a:r>
              <a:rPr lang="it-IT" sz="2000" dirty="0"/>
              <a:t> dell’imposta municipale propria (IMU) di cui ai commi da 748 a 755 dello stesso art. 1, </a:t>
            </a:r>
            <a:r>
              <a:rPr lang="it-IT" sz="2000" b="1" dirty="0"/>
              <a:t>esclusivamente sulla base di fattispecie predeterminate</a:t>
            </a:r>
            <a:r>
              <a:rPr lang="it-IT" sz="2000" dirty="0"/>
              <a:t>, che sono state individuate con decreto del Vice Ministro dell’economia e delle finanze del 7 luglio 2023 (di seguito anche «decreto»).</a:t>
            </a:r>
          </a:p>
          <a:p>
            <a:pPr marL="342900" indent="-342900" algn="just">
              <a:buFont typeface="Wingdings" panose="05000000000000000000" pitchFamily="2" charset="2"/>
              <a:buChar char="Ø"/>
            </a:pPr>
            <a:r>
              <a:rPr lang="it-IT" sz="2000" dirty="0"/>
              <a:t>I comuni, ai sensi del successivo art. 1, comma 757, anche nel caso in cui non intendano diversificare le aliquote, devono, comunque, redigere la delibera di approvazione delle stesse accedendo all'applicazione informatica disponibile nell’apposita sezione del Portale del federalismo fiscale (di seguito anche «Portale») che consente, previa selezione delle fattispecie di interesse, di </a:t>
            </a:r>
            <a:r>
              <a:rPr lang="it-IT" sz="2000" b="1" dirty="0"/>
              <a:t>elaborare il prospetto</a:t>
            </a:r>
            <a:r>
              <a:rPr lang="it-IT" sz="2000" dirty="0"/>
              <a:t> </a:t>
            </a:r>
            <a:r>
              <a:rPr lang="it-IT" sz="2000" b="1" dirty="0"/>
              <a:t>delle aliquote </a:t>
            </a:r>
            <a:r>
              <a:rPr lang="it-IT" sz="2000" dirty="0"/>
              <a:t>(di seguito anche «Prospetto»), </a:t>
            </a:r>
            <a:r>
              <a:rPr lang="it-IT" sz="2000" b="1" dirty="0"/>
              <a:t>che forma parte integrante della delibera stessa</a:t>
            </a:r>
            <a:r>
              <a:rPr lang="it-IT" sz="2000" dirty="0"/>
              <a:t>, la quale senza di esso non è idonea a produrre gli effetti di cui ai commi da 761 a 771 del medesimo articolo.</a:t>
            </a:r>
          </a:p>
          <a:p>
            <a:pPr marL="342900" indent="-342900" algn="just">
              <a:buFont typeface="Wingdings" panose="05000000000000000000" pitchFamily="2" charset="2"/>
              <a:buChar char="Ø"/>
            </a:pPr>
            <a:r>
              <a:rPr lang="it-IT" sz="2000" b="1" dirty="0"/>
              <a:t>Le aliquote e le eventuali esenzioni</a:t>
            </a:r>
            <a:r>
              <a:rPr lang="it-IT" sz="2000" dirty="0"/>
              <a:t> stabilite dai comuni nel Prospetto, ai sensi dell’art. 1, comma 767, della legge n. 160 del 2019,</a:t>
            </a:r>
            <a:r>
              <a:rPr lang="it-IT" sz="2000" b="1" dirty="0"/>
              <a:t> hanno effetto</a:t>
            </a:r>
            <a:r>
              <a:rPr lang="it-IT" sz="2000" dirty="0"/>
              <a:t>, per l’anno di riferimento, </a:t>
            </a:r>
            <a:r>
              <a:rPr lang="it-IT" sz="2000" b="1" dirty="0"/>
              <a:t>a condizione che il Prospetto medesimo sia pubblicato sul sito internet del Dipartimento delle finanze del Ministero dell'economia e delle finanze</a:t>
            </a:r>
            <a:r>
              <a:rPr lang="it-IT" sz="2000" dirty="0"/>
              <a:t> </a:t>
            </a:r>
            <a:r>
              <a:rPr lang="it-IT" sz="2000" b="1" dirty="0"/>
              <a:t>entro il 28 ottobre dello stesso anno</a:t>
            </a:r>
            <a:r>
              <a:rPr lang="it-IT" sz="2000" dirty="0"/>
              <a:t>. A tal fine, i comuni sono tenuti a trasmettere il Prospetto entro il termine perentorio del 14 ottobre dello stesso anno. </a:t>
            </a:r>
          </a:p>
        </p:txBody>
      </p:sp>
      <p:cxnSp>
        <p:nvCxnSpPr>
          <p:cNvPr id="6" name="Connettore diritto 5">
            <a:extLst>
              <a:ext uri="{FF2B5EF4-FFF2-40B4-BE49-F238E27FC236}">
                <a16:creationId xmlns:a16="http://schemas.microsoft.com/office/drawing/2014/main" id="{5ED5F00D-9F14-4919-9792-1A639D0B4FA8}"/>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7" name="Gruppo 6" descr="Segue alla pagina successiva">
            <a:extLst>
              <a:ext uri="{FF2B5EF4-FFF2-40B4-BE49-F238E27FC236}">
                <a16:creationId xmlns:a16="http://schemas.microsoft.com/office/drawing/2014/main" id="{22490C9E-FB9D-4D23-BE5C-0DBE7B3C6F8E}"/>
              </a:ext>
            </a:extLst>
          </p:cNvPr>
          <p:cNvGrpSpPr/>
          <p:nvPr/>
        </p:nvGrpSpPr>
        <p:grpSpPr>
          <a:xfrm>
            <a:off x="9885111" y="6016318"/>
            <a:ext cx="1104467" cy="369332"/>
            <a:chOff x="9885111" y="6016318"/>
            <a:chExt cx="1104467" cy="369332"/>
          </a:xfrm>
        </p:grpSpPr>
        <p:sp>
          <p:nvSpPr>
            <p:cNvPr id="2" name="CasellaDiTesto 1">
              <a:extLst>
                <a:ext uri="{FF2B5EF4-FFF2-40B4-BE49-F238E27FC236}">
                  <a16:creationId xmlns:a16="http://schemas.microsoft.com/office/drawing/2014/main" id="{A6036E40-AD81-4EC5-B2FF-EE81A03177A8}"/>
                </a:ext>
              </a:extLst>
            </p:cNvPr>
            <p:cNvSpPr txBox="1"/>
            <p:nvPr/>
          </p:nvSpPr>
          <p:spPr>
            <a:xfrm>
              <a:off x="9885111" y="6016318"/>
              <a:ext cx="752129" cy="369332"/>
            </a:xfrm>
            <a:prstGeom prst="rect">
              <a:avLst/>
            </a:prstGeom>
            <a:noFill/>
          </p:spPr>
          <p:txBody>
            <a:bodyPr wrap="none" rtlCol="0">
              <a:spAutoFit/>
            </a:bodyPr>
            <a:lstStyle/>
            <a:p>
              <a:r>
                <a:rPr lang="it-IT" dirty="0"/>
                <a:t>Segue</a:t>
              </a:r>
            </a:p>
          </p:txBody>
        </p:sp>
        <p:sp>
          <p:nvSpPr>
            <p:cNvPr id="4" name="Freccia a destra 3">
              <a:extLst>
                <a:ext uri="{FF2B5EF4-FFF2-40B4-BE49-F238E27FC236}">
                  <a16:creationId xmlns:a16="http://schemas.microsoft.com/office/drawing/2014/main" id="{A07291C9-CB95-4811-99E1-B924C7CC6FF6}"/>
                </a:ext>
              </a:extLst>
            </p:cNvPr>
            <p:cNvSpPr/>
            <p:nvPr/>
          </p:nvSpPr>
          <p:spPr>
            <a:xfrm>
              <a:off x="10637240" y="6124723"/>
              <a:ext cx="35233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Segnaposto numero diapositiva 7">
            <a:extLst>
              <a:ext uri="{FF2B5EF4-FFF2-40B4-BE49-F238E27FC236}">
                <a16:creationId xmlns:a16="http://schemas.microsoft.com/office/drawing/2014/main" id="{D5C20B85-8504-40DA-B1B8-8768A41B8B23}"/>
              </a:ext>
            </a:extLst>
          </p:cNvPr>
          <p:cNvSpPr>
            <a:spLocks noGrp="1"/>
          </p:cNvSpPr>
          <p:nvPr>
            <p:ph type="sldNum" sz="quarter" idx="12"/>
          </p:nvPr>
        </p:nvSpPr>
        <p:spPr/>
        <p:txBody>
          <a:bodyPr/>
          <a:lstStyle/>
          <a:p>
            <a:fld id="{E819F368-A9F1-4A8C-88CD-69E42D9A9C34}" type="slidenum">
              <a:rPr lang="it-IT" smtClean="0"/>
              <a:t>2</a:t>
            </a:fld>
            <a:endParaRPr lang="it-IT"/>
          </a:p>
        </p:txBody>
      </p:sp>
      <p:sp>
        <p:nvSpPr>
          <p:cNvPr id="5" name="Titolo 4" hidden="1">
            <a:extLst>
              <a:ext uri="{FF2B5EF4-FFF2-40B4-BE49-F238E27FC236}">
                <a16:creationId xmlns:a16="http://schemas.microsoft.com/office/drawing/2014/main" id="{6EBF3F19-2656-4E68-913F-4F5FDFA9F225}"/>
              </a:ext>
            </a:extLst>
          </p:cNvPr>
          <p:cNvSpPr>
            <a:spLocks noGrp="1"/>
          </p:cNvSpPr>
          <p:nvPr>
            <p:ph type="ctrTitle"/>
          </p:nvPr>
        </p:nvSpPr>
        <p:spPr/>
        <p:txBody>
          <a:bodyPr/>
          <a:lstStyle/>
          <a:p>
            <a:r>
              <a:rPr lang="it-IT" dirty="0"/>
              <a:t>Riferimenti normativi</a:t>
            </a:r>
          </a:p>
        </p:txBody>
      </p:sp>
      <p:sp>
        <p:nvSpPr>
          <p:cNvPr id="10" name="CasellaDiTesto 9">
            <a:extLst>
              <a:ext uri="{FF2B5EF4-FFF2-40B4-BE49-F238E27FC236}">
                <a16:creationId xmlns:a16="http://schemas.microsoft.com/office/drawing/2014/main" id="{2830597D-261B-40BB-8EB1-B46C0E7F0F37}"/>
              </a:ext>
            </a:extLst>
          </p:cNvPr>
          <p:cNvSpPr txBox="1"/>
          <p:nvPr/>
        </p:nvSpPr>
        <p:spPr>
          <a:xfrm>
            <a:off x="372862" y="295094"/>
            <a:ext cx="2236253" cy="369332"/>
          </a:xfrm>
          <a:prstGeom prst="rect">
            <a:avLst/>
          </a:prstGeom>
          <a:noFill/>
        </p:spPr>
        <p:txBody>
          <a:bodyPr wrap="none" rtlCol="0">
            <a:spAutoFit/>
          </a:bodyPr>
          <a:lstStyle/>
          <a:p>
            <a:r>
              <a:rPr lang="it-IT" b="1" dirty="0"/>
              <a:t>Riferimenti normativi</a:t>
            </a:r>
          </a:p>
        </p:txBody>
      </p:sp>
    </p:spTree>
    <p:extLst>
      <p:ext uri="{BB962C8B-B14F-4D97-AF65-F5344CB8AC3E}">
        <p14:creationId xmlns:p14="http://schemas.microsoft.com/office/powerpoint/2010/main" val="33350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265527" cy="369332"/>
          </a:xfrm>
          <a:prstGeom prst="rect">
            <a:avLst/>
          </a:prstGeom>
          <a:noFill/>
        </p:spPr>
        <p:txBody>
          <a:bodyPr wrap="none" lIns="91440" tIns="45720" rIns="91440" bIns="45720" rtlCol="0" anchor="t">
            <a:spAutoFit/>
          </a:bodyPr>
          <a:lstStyle/>
          <a:p>
            <a:r>
              <a:rPr lang="it-IT" b="1" dirty="0"/>
              <a:t>Step 4 – Prospetto aliquote in formato PDF</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5C38ECCE-A8F3-4BDD-999F-E2A35EB7AFE9}"/>
              </a:ext>
            </a:extLst>
          </p:cNvPr>
          <p:cNvSpPr>
            <a:spLocks noGrp="1"/>
          </p:cNvSpPr>
          <p:nvPr>
            <p:ph type="sldNum" sz="quarter" idx="12"/>
          </p:nvPr>
        </p:nvSpPr>
        <p:spPr/>
        <p:txBody>
          <a:bodyPr/>
          <a:lstStyle/>
          <a:p>
            <a:fld id="{E819F368-A9F1-4A8C-88CD-69E42D9A9C34}" type="slidenum">
              <a:rPr lang="it-IT" smtClean="0"/>
              <a:t>20</a:t>
            </a:fld>
            <a:endParaRPr lang="it-IT"/>
          </a:p>
        </p:txBody>
      </p:sp>
      <p:sp>
        <p:nvSpPr>
          <p:cNvPr id="12" name="CasellaDiTesto 11">
            <a:extLst>
              <a:ext uri="{FF2B5EF4-FFF2-40B4-BE49-F238E27FC236}">
                <a16:creationId xmlns:a16="http://schemas.microsoft.com/office/drawing/2014/main" id="{6C36D9FD-9FF1-4363-88EE-7B1F1DB84F26}"/>
              </a:ext>
            </a:extLst>
          </p:cNvPr>
          <p:cNvSpPr txBox="1"/>
          <p:nvPr/>
        </p:nvSpPr>
        <p:spPr>
          <a:xfrm>
            <a:off x="372862" y="933348"/>
            <a:ext cx="4910190" cy="369332"/>
          </a:xfrm>
          <a:prstGeom prst="rect">
            <a:avLst/>
          </a:prstGeom>
          <a:noFill/>
        </p:spPr>
        <p:txBody>
          <a:bodyPr wrap="none" rtlCol="0">
            <a:spAutoFit/>
          </a:bodyPr>
          <a:lstStyle/>
          <a:p>
            <a:r>
              <a:rPr lang="it-IT" i="1" dirty="0"/>
              <a:t>Fac-simile del Prospetto generato dall’applicazione</a:t>
            </a:r>
          </a:p>
        </p:txBody>
      </p:sp>
      <p:sp>
        <p:nvSpPr>
          <p:cNvPr id="3" name="Titolo 2" hidden="1">
            <a:extLst>
              <a:ext uri="{FF2B5EF4-FFF2-40B4-BE49-F238E27FC236}">
                <a16:creationId xmlns:a16="http://schemas.microsoft.com/office/drawing/2014/main" id="{59627D39-7C31-492F-B292-35F5EC410CF7}"/>
              </a:ext>
            </a:extLst>
          </p:cNvPr>
          <p:cNvSpPr>
            <a:spLocks noGrp="1"/>
          </p:cNvSpPr>
          <p:nvPr>
            <p:ph type="title"/>
          </p:nvPr>
        </p:nvSpPr>
        <p:spPr/>
        <p:txBody>
          <a:bodyPr/>
          <a:lstStyle/>
          <a:p>
            <a:r>
              <a:rPr lang="it-IT" dirty="0"/>
              <a:t>Proposta pdf - esempio</a:t>
            </a:r>
          </a:p>
        </p:txBody>
      </p:sp>
      <p:pic>
        <p:nvPicPr>
          <p:cNvPr id="8" name="Immagine 7">
            <a:extLst>
              <a:ext uri="{FF2B5EF4-FFF2-40B4-BE49-F238E27FC236}">
                <a16:creationId xmlns:a16="http://schemas.microsoft.com/office/drawing/2014/main" id="{CE72BEF0-1F36-E7B4-E5CD-FDB288FFF177}"/>
              </a:ext>
            </a:extLst>
          </p:cNvPr>
          <p:cNvPicPr>
            <a:picLocks noChangeAspect="1"/>
          </p:cNvPicPr>
          <p:nvPr/>
        </p:nvPicPr>
        <p:blipFill>
          <a:blip r:embed="rId2"/>
          <a:stretch>
            <a:fillRect/>
          </a:stretch>
        </p:blipFill>
        <p:spPr>
          <a:xfrm>
            <a:off x="372862" y="1302680"/>
            <a:ext cx="4333875" cy="5276850"/>
          </a:xfrm>
          <a:prstGeom prst="rect">
            <a:avLst/>
          </a:prstGeom>
        </p:spPr>
      </p:pic>
      <p:sp>
        <p:nvSpPr>
          <p:cNvPr id="10" name="CasellaDiTesto 9">
            <a:extLst>
              <a:ext uri="{FF2B5EF4-FFF2-40B4-BE49-F238E27FC236}">
                <a16:creationId xmlns:a16="http://schemas.microsoft.com/office/drawing/2014/main" id="{A3596289-D193-4F69-9FF7-BB4DC9008DC9}"/>
              </a:ext>
            </a:extLst>
          </p:cNvPr>
          <p:cNvSpPr txBox="1"/>
          <p:nvPr/>
        </p:nvSpPr>
        <p:spPr>
          <a:xfrm rot="18421979">
            <a:off x="466363" y="2941928"/>
            <a:ext cx="4146870" cy="952237"/>
          </a:xfrm>
          <a:prstGeom prst="rect">
            <a:avLst/>
          </a:prstGeom>
          <a:noFill/>
        </p:spPr>
        <p:txBody>
          <a:bodyPr wrap="square" rtlCol="0">
            <a:spAutoFit/>
          </a:bodyPr>
          <a:lstStyle/>
          <a:p>
            <a:pPr algn="ctr"/>
            <a:r>
              <a:rPr lang="it-IT" sz="5400" dirty="0">
                <a:solidFill>
                  <a:schemeClr val="bg1">
                    <a:lumMod val="85000"/>
                  </a:schemeClr>
                </a:solidFill>
              </a:rPr>
              <a:t>FAC SIMILE</a:t>
            </a:r>
          </a:p>
        </p:txBody>
      </p:sp>
    </p:spTree>
    <p:extLst>
      <p:ext uri="{BB962C8B-B14F-4D97-AF65-F5344CB8AC3E}">
        <p14:creationId xmlns:p14="http://schemas.microsoft.com/office/powerpoint/2010/main" val="139645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461606" cy="369332"/>
          </a:xfrm>
          <a:prstGeom prst="rect">
            <a:avLst/>
          </a:prstGeom>
          <a:noFill/>
        </p:spPr>
        <p:txBody>
          <a:bodyPr wrap="none" rtlCol="0">
            <a:spAutoFit/>
          </a:bodyPr>
          <a:lstStyle/>
          <a:p>
            <a:r>
              <a:rPr lang="it-IT" b="1" dirty="0"/>
              <a:t>Step 5 –Trasmissione del prospetto aliquote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165071"/>
            <a:ext cx="9729926" cy="1754326"/>
          </a:xfrm>
          <a:prstGeom prst="rect">
            <a:avLst/>
          </a:prstGeom>
          <a:noFill/>
        </p:spPr>
        <p:txBody>
          <a:bodyPr wrap="square" rtlCol="0">
            <a:spAutoFit/>
          </a:bodyPr>
          <a:lstStyle/>
          <a:p>
            <a:pPr algn="just"/>
            <a:r>
              <a:rPr lang="it-IT" dirty="0"/>
              <a:t>Dopo l’approvazione della delibera, da parte del Consiglio comunale o da parte di altro organo competente, recante il Prospetto in formato PDF generato dall’applicazione, l’utente comunale potrà procedere alla trasmissione al Dipartimento delle finanze del Prospetto precedentemente salvato. </a:t>
            </a:r>
          </a:p>
          <a:p>
            <a:pPr algn="just"/>
            <a:r>
              <a:rPr lang="it-IT" dirty="0"/>
              <a:t>Nello specifico, cliccando il tasto «Trasmetti» si aprirà una pagina che riporta il riepilogo dei dati del Prospetto, nella quale dovranno essere indicati gli estremi della delibera di approvazione del Prospetto medesimo, come sotto riportato. </a:t>
            </a:r>
          </a:p>
        </p:txBody>
      </p:sp>
      <p:pic>
        <p:nvPicPr>
          <p:cNvPr id="2" name="Immagine 1" descr="Modulo di trasmissione del prospetto">
            <a:extLst>
              <a:ext uri="{FF2B5EF4-FFF2-40B4-BE49-F238E27FC236}">
                <a16:creationId xmlns:a16="http://schemas.microsoft.com/office/drawing/2014/main" id="{D9105711-3F48-4F0B-B043-1CC49C02AAA1}"/>
              </a:ext>
            </a:extLst>
          </p:cNvPr>
          <p:cNvPicPr>
            <a:picLocks noChangeAspect="1"/>
          </p:cNvPicPr>
          <p:nvPr/>
        </p:nvPicPr>
        <p:blipFill>
          <a:blip r:embed="rId2"/>
          <a:stretch>
            <a:fillRect/>
          </a:stretch>
        </p:blipFill>
        <p:spPr>
          <a:xfrm>
            <a:off x="461638" y="2932775"/>
            <a:ext cx="10258425" cy="2743200"/>
          </a:xfrm>
          <a:prstGeom prst="rect">
            <a:avLst/>
          </a:prstGeom>
        </p:spPr>
      </p:pic>
      <p:sp>
        <p:nvSpPr>
          <p:cNvPr id="3" name="Segnaposto numero diapositiva 2">
            <a:extLst>
              <a:ext uri="{FF2B5EF4-FFF2-40B4-BE49-F238E27FC236}">
                <a16:creationId xmlns:a16="http://schemas.microsoft.com/office/drawing/2014/main" id="{F10DB64B-3785-4486-B38B-663E48C96BD6}"/>
              </a:ext>
            </a:extLst>
          </p:cNvPr>
          <p:cNvSpPr>
            <a:spLocks noGrp="1"/>
          </p:cNvSpPr>
          <p:nvPr>
            <p:ph type="sldNum" sz="quarter" idx="12"/>
          </p:nvPr>
        </p:nvSpPr>
        <p:spPr/>
        <p:txBody>
          <a:bodyPr/>
          <a:lstStyle/>
          <a:p>
            <a:fld id="{E819F368-A9F1-4A8C-88CD-69E42D9A9C34}" type="slidenum">
              <a:rPr lang="it-IT" smtClean="0"/>
              <a:t>21</a:t>
            </a:fld>
            <a:endParaRPr lang="it-IT"/>
          </a:p>
        </p:txBody>
      </p:sp>
      <p:sp>
        <p:nvSpPr>
          <p:cNvPr id="4" name="Titolo 3" hidden="1">
            <a:extLst>
              <a:ext uri="{FF2B5EF4-FFF2-40B4-BE49-F238E27FC236}">
                <a16:creationId xmlns:a16="http://schemas.microsoft.com/office/drawing/2014/main" id="{273C3841-74C4-4455-A65E-B0FE0ED12ECC}"/>
              </a:ext>
            </a:extLst>
          </p:cNvPr>
          <p:cNvSpPr>
            <a:spLocks noGrp="1"/>
          </p:cNvSpPr>
          <p:nvPr>
            <p:ph type="title"/>
          </p:nvPr>
        </p:nvSpPr>
        <p:spPr/>
        <p:txBody>
          <a:bodyPr/>
          <a:lstStyle/>
          <a:p>
            <a:r>
              <a:rPr lang="it-IT" dirty="0"/>
              <a:t>Trasmissione prospetto</a:t>
            </a:r>
          </a:p>
        </p:txBody>
      </p:sp>
    </p:spTree>
    <p:extLst>
      <p:ext uri="{BB962C8B-B14F-4D97-AF65-F5344CB8AC3E}">
        <p14:creationId xmlns:p14="http://schemas.microsoft.com/office/powerpoint/2010/main" val="356684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190CA2-6EA8-4B98-BDB7-C92EE48BD7CF}"/>
              </a:ext>
            </a:extLst>
          </p:cNvPr>
          <p:cNvPicPr>
            <a:picLocks noChangeAspect="1"/>
          </p:cNvPicPr>
          <p:nvPr/>
        </p:nvPicPr>
        <p:blipFill>
          <a:blip r:embed="rId2"/>
          <a:stretch>
            <a:fillRect/>
          </a:stretch>
        </p:blipFill>
        <p:spPr>
          <a:xfrm>
            <a:off x="363984" y="1820995"/>
            <a:ext cx="5754077" cy="4867658"/>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352602" cy="369332"/>
          </a:xfrm>
          <a:prstGeom prst="rect">
            <a:avLst/>
          </a:prstGeom>
          <a:noFill/>
        </p:spPr>
        <p:txBody>
          <a:bodyPr wrap="none" rtlCol="0">
            <a:spAutoFit/>
          </a:bodyPr>
          <a:lstStyle/>
          <a:p>
            <a:r>
              <a:rPr lang="it-IT" b="1" dirty="0"/>
              <a:t>Step 6 –Trasmissione del prospetto aliquote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953199"/>
            <a:ext cx="10271464" cy="923330"/>
          </a:xfrm>
          <a:prstGeom prst="rect">
            <a:avLst/>
          </a:prstGeom>
          <a:noFill/>
        </p:spPr>
        <p:txBody>
          <a:bodyPr wrap="square" lIns="91440" tIns="45720" rIns="91440" bIns="45720" rtlCol="0" anchor="t">
            <a:spAutoFit/>
          </a:bodyPr>
          <a:lstStyle/>
          <a:p>
            <a:pPr algn="just"/>
            <a:r>
              <a:rPr lang="it-IT" dirty="0"/>
              <a:t>Dopo aver inserito gli estremi della delibera approvativa del Prospetto, ai fini dell’effettiva trasmissione del Prospetto medesimo nel Portale, sarà necessario cliccare nuovamente sul tasto «Trasmetti» come sotto riportato.</a:t>
            </a:r>
          </a:p>
        </p:txBody>
      </p:sp>
      <p:pic>
        <p:nvPicPr>
          <p:cNvPr id="5" name="Immagine 4" descr="Tasti funzione &quot;Annulla&quot; e &quot;Trasmetti&quot;">
            <a:extLst>
              <a:ext uri="{FF2B5EF4-FFF2-40B4-BE49-F238E27FC236}">
                <a16:creationId xmlns:a16="http://schemas.microsoft.com/office/drawing/2014/main" id="{9D06F273-7409-447B-AA18-8456B7834B61}"/>
              </a:ext>
            </a:extLst>
          </p:cNvPr>
          <p:cNvPicPr>
            <a:picLocks noChangeAspect="1"/>
          </p:cNvPicPr>
          <p:nvPr/>
        </p:nvPicPr>
        <p:blipFill>
          <a:blip r:embed="rId3"/>
          <a:stretch>
            <a:fillRect/>
          </a:stretch>
        </p:blipFill>
        <p:spPr>
          <a:xfrm>
            <a:off x="6658357" y="2674962"/>
            <a:ext cx="1924050" cy="514350"/>
          </a:xfrm>
          <a:prstGeom prst="rect">
            <a:avLst/>
          </a:prstGeom>
        </p:spPr>
      </p:pic>
      <p:cxnSp>
        <p:nvCxnSpPr>
          <p:cNvPr id="12" name="Connettore diritto 11">
            <a:extLst>
              <a:ext uri="{FF2B5EF4-FFF2-40B4-BE49-F238E27FC236}">
                <a16:creationId xmlns:a16="http://schemas.microsoft.com/office/drawing/2014/main" id="{26C18A68-D577-4253-B4BF-33CCA2D62DB3}"/>
              </a:ext>
              <a:ext uri="{C183D7F6-B498-43B3-948B-1728B52AA6E4}">
                <adec:decorative xmlns:adec="http://schemas.microsoft.com/office/drawing/2017/decorative" val="1"/>
              </a:ext>
            </a:extLst>
          </p:cNvPr>
          <p:cNvCxnSpPr>
            <a:cxnSpLocks/>
            <a:endCxn id="13" idx="4"/>
          </p:cNvCxnSpPr>
          <p:nvPr/>
        </p:nvCxnSpPr>
        <p:spPr>
          <a:xfrm flipV="1">
            <a:off x="3453414" y="3402084"/>
            <a:ext cx="3751637" cy="3065312"/>
          </a:xfrm>
          <a:prstGeom prst="line">
            <a:avLst/>
          </a:prstGeom>
        </p:spPr>
        <p:style>
          <a:lnRef idx="1">
            <a:schemeClr val="accent1"/>
          </a:lnRef>
          <a:fillRef idx="0">
            <a:schemeClr val="accent1"/>
          </a:fillRef>
          <a:effectRef idx="0">
            <a:schemeClr val="accent1"/>
          </a:effectRef>
          <a:fontRef idx="minor">
            <a:schemeClr val="tx1"/>
          </a:fontRef>
        </p:style>
      </p:cxnSp>
      <p:sp>
        <p:nvSpPr>
          <p:cNvPr id="13" name="Fumetto: rettangolo 12">
            <a:extLst>
              <a:ext uri="{FF2B5EF4-FFF2-40B4-BE49-F238E27FC236}">
                <a16:creationId xmlns:a16="http://schemas.microsoft.com/office/drawing/2014/main" id="{4087AF12-F096-4B24-95F6-4ED0EE3A719D}"/>
              </a:ext>
              <a:ext uri="{C183D7F6-B498-43B3-948B-1728B52AA6E4}">
                <adec:decorative xmlns:adec="http://schemas.microsoft.com/office/drawing/2017/decorative" val="1"/>
              </a:ext>
            </a:extLst>
          </p:cNvPr>
          <p:cNvSpPr/>
          <p:nvPr/>
        </p:nvSpPr>
        <p:spPr>
          <a:xfrm>
            <a:off x="6609970" y="2674962"/>
            <a:ext cx="2040254" cy="646331"/>
          </a:xfrm>
          <a:prstGeom prst="wedgeRect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23" name="Freccia a sinistra 22">
            <a:extLst>
              <a:ext uri="{FF2B5EF4-FFF2-40B4-BE49-F238E27FC236}">
                <a16:creationId xmlns:a16="http://schemas.microsoft.com/office/drawing/2014/main" id="{E7B36835-A5C3-4292-986B-5DDE64D3C155}"/>
              </a:ext>
              <a:ext uri="{C183D7F6-B498-43B3-948B-1728B52AA6E4}">
                <adec:decorative xmlns:adec="http://schemas.microsoft.com/office/drawing/2017/decorative" val="1"/>
              </a:ext>
            </a:extLst>
          </p:cNvPr>
          <p:cNvSpPr/>
          <p:nvPr/>
        </p:nvSpPr>
        <p:spPr>
          <a:xfrm>
            <a:off x="8475916" y="2884379"/>
            <a:ext cx="445389" cy="22749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2BDAEF5E-5904-43F3-87EE-CD58433AEE58}"/>
              </a:ext>
            </a:extLst>
          </p:cNvPr>
          <p:cNvSpPr txBox="1"/>
          <p:nvPr/>
        </p:nvSpPr>
        <p:spPr>
          <a:xfrm>
            <a:off x="6242180" y="4413663"/>
            <a:ext cx="5754077" cy="1815882"/>
          </a:xfrm>
          <a:prstGeom prst="rect">
            <a:avLst/>
          </a:prstGeom>
          <a:noFill/>
        </p:spPr>
        <p:txBody>
          <a:bodyPr wrap="square" lIns="91440" tIns="45720" rIns="91440" bIns="45720" rtlCol="0" anchor="t">
            <a:spAutoFit/>
          </a:bodyPr>
          <a:lstStyle/>
          <a:p>
            <a:pPr algn="just"/>
            <a:r>
              <a:rPr lang="it-IT" sz="1600" i="1" dirty="0"/>
              <a:t>Nel caso in cui siano ripetuti gli stessi estremi di una delibera approvativa di un Prospetto già pubblicato, il sistema non consentirà di concludere la procedura di trasmissione.</a:t>
            </a:r>
          </a:p>
          <a:p>
            <a:pPr algn="just"/>
            <a:r>
              <a:rPr lang="it-IT" sz="1600" i="1" dirty="0"/>
              <a:t>In tale ipotesi, poiché è possibile far riferimento agli estremi di una  stessa delibera solo in caso di «Ritrasmissione per errata corrige» per «correzione dei dati del prospetto», il sistema consentirà di accedere direttamente a tale funzione.</a:t>
            </a:r>
          </a:p>
        </p:txBody>
      </p:sp>
      <p:sp>
        <p:nvSpPr>
          <p:cNvPr id="2" name="Segnaposto numero diapositiva 1">
            <a:extLst>
              <a:ext uri="{FF2B5EF4-FFF2-40B4-BE49-F238E27FC236}">
                <a16:creationId xmlns:a16="http://schemas.microsoft.com/office/drawing/2014/main" id="{96E73913-3CC7-4648-A1E3-A83B93B30FFF}"/>
              </a:ext>
            </a:extLst>
          </p:cNvPr>
          <p:cNvSpPr>
            <a:spLocks noGrp="1"/>
          </p:cNvSpPr>
          <p:nvPr>
            <p:ph type="sldNum" sz="quarter" idx="12"/>
          </p:nvPr>
        </p:nvSpPr>
        <p:spPr/>
        <p:txBody>
          <a:bodyPr/>
          <a:lstStyle/>
          <a:p>
            <a:fld id="{E819F368-A9F1-4A8C-88CD-69E42D9A9C34}" type="slidenum">
              <a:rPr lang="it-IT" smtClean="0"/>
              <a:t>22</a:t>
            </a:fld>
            <a:endParaRPr lang="it-IT"/>
          </a:p>
        </p:txBody>
      </p:sp>
      <p:sp>
        <p:nvSpPr>
          <p:cNvPr id="14" name="Rettangolo 13">
            <a:extLst>
              <a:ext uri="{FF2B5EF4-FFF2-40B4-BE49-F238E27FC236}">
                <a16:creationId xmlns:a16="http://schemas.microsoft.com/office/drawing/2014/main" id="{5DEBD658-0B82-4A69-B21C-265F103833D4}"/>
              </a:ext>
            </a:extLst>
          </p:cNvPr>
          <p:cNvSpPr/>
          <p:nvPr/>
        </p:nvSpPr>
        <p:spPr>
          <a:xfrm>
            <a:off x="6255257" y="4142262"/>
            <a:ext cx="1101712" cy="338554"/>
          </a:xfrm>
          <a:prstGeom prst="rect">
            <a:avLst/>
          </a:prstGeom>
        </p:spPr>
        <p:txBody>
          <a:bodyPr wrap="none">
            <a:spAutoFit/>
          </a:bodyPr>
          <a:lstStyle/>
          <a:p>
            <a:r>
              <a:rPr lang="it-IT" sz="1600" b="1" i="1" dirty="0"/>
              <a:t>Attenzione</a:t>
            </a:r>
            <a:endParaRPr lang="it-IT" sz="1600" dirty="0"/>
          </a:p>
        </p:txBody>
      </p:sp>
      <p:sp>
        <p:nvSpPr>
          <p:cNvPr id="9" name="Titolo 8" hidden="1">
            <a:extLst>
              <a:ext uri="{FF2B5EF4-FFF2-40B4-BE49-F238E27FC236}">
                <a16:creationId xmlns:a16="http://schemas.microsoft.com/office/drawing/2014/main" id="{E9A82E31-CAB9-4190-8FB4-119E7989CE7F}"/>
              </a:ext>
            </a:extLst>
          </p:cNvPr>
          <p:cNvSpPr>
            <a:spLocks noGrp="1"/>
          </p:cNvSpPr>
          <p:nvPr>
            <p:ph type="title"/>
          </p:nvPr>
        </p:nvSpPr>
        <p:spPr/>
        <p:txBody>
          <a:bodyPr/>
          <a:lstStyle/>
          <a:p>
            <a:r>
              <a:rPr lang="it-IT" dirty="0"/>
              <a:t>Trasmissione prospetto - esempio</a:t>
            </a:r>
          </a:p>
        </p:txBody>
      </p:sp>
    </p:spTree>
    <p:extLst>
      <p:ext uri="{BB962C8B-B14F-4D97-AF65-F5344CB8AC3E}">
        <p14:creationId xmlns:p14="http://schemas.microsoft.com/office/powerpoint/2010/main" val="275199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3290773" cy="369332"/>
          </a:xfrm>
          <a:prstGeom prst="rect">
            <a:avLst/>
          </a:prstGeom>
          <a:noFill/>
        </p:spPr>
        <p:txBody>
          <a:bodyPr wrap="none" rtlCol="0">
            <a:spAutoFit/>
          </a:bodyPr>
          <a:lstStyle/>
          <a:p>
            <a:r>
              <a:rPr lang="it-IT" b="1" dirty="0"/>
              <a:t>Ritrasmissione per errata corrige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003371"/>
            <a:ext cx="10271464" cy="923330"/>
          </a:xfrm>
          <a:prstGeom prst="rect">
            <a:avLst/>
          </a:prstGeom>
          <a:noFill/>
        </p:spPr>
        <p:txBody>
          <a:bodyPr wrap="square" lIns="91440" tIns="45720" rIns="91440" bIns="45720" rtlCol="0" anchor="t">
            <a:spAutoFit/>
          </a:bodyPr>
          <a:lstStyle/>
          <a:p>
            <a:pPr algn="just"/>
            <a:r>
              <a:rPr lang="it-IT" dirty="0"/>
              <a:t>Selezionando la voce «Ritrasmissione per errata corrige» il comune viene informato (tramite l’apposito messaggio sotto riportato) della possibilità di procedere alla ritrasmissione del Prospetto già pubblicato per erronea indicazione degli estremi della delibera o per erronea trasmissione dei dati del Prospetto.</a:t>
            </a:r>
            <a:endParaRPr lang="it-IT" b="1" dirty="0">
              <a:solidFill>
                <a:srgbClr val="FF0000"/>
              </a:solidFill>
              <a:highlight>
                <a:srgbClr val="FFFF00"/>
              </a:highlight>
              <a:cs typeface="Calibri"/>
            </a:endParaRPr>
          </a:p>
        </p:txBody>
      </p:sp>
      <p:sp>
        <p:nvSpPr>
          <p:cNvPr id="2" name="Segnaposto numero diapositiva 1">
            <a:extLst>
              <a:ext uri="{FF2B5EF4-FFF2-40B4-BE49-F238E27FC236}">
                <a16:creationId xmlns:a16="http://schemas.microsoft.com/office/drawing/2014/main" id="{0659572A-2977-49AE-926F-627E2BBEF0C8}"/>
              </a:ext>
            </a:extLst>
          </p:cNvPr>
          <p:cNvSpPr>
            <a:spLocks noGrp="1"/>
          </p:cNvSpPr>
          <p:nvPr>
            <p:ph type="sldNum" sz="quarter" idx="12"/>
          </p:nvPr>
        </p:nvSpPr>
        <p:spPr/>
        <p:txBody>
          <a:bodyPr/>
          <a:lstStyle/>
          <a:p>
            <a:fld id="{E819F368-A9F1-4A8C-88CD-69E42D9A9C34}" type="slidenum">
              <a:rPr lang="it-IT" smtClean="0"/>
              <a:t>23</a:t>
            </a:fld>
            <a:endParaRPr lang="it-IT"/>
          </a:p>
        </p:txBody>
      </p:sp>
      <p:sp>
        <p:nvSpPr>
          <p:cNvPr id="10" name="Titolo 9" hidden="1">
            <a:extLst>
              <a:ext uri="{FF2B5EF4-FFF2-40B4-BE49-F238E27FC236}">
                <a16:creationId xmlns:a16="http://schemas.microsoft.com/office/drawing/2014/main" id="{EBB72C82-63A7-4177-8962-FF780DFC865E}"/>
              </a:ext>
            </a:extLst>
          </p:cNvPr>
          <p:cNvSpPr>
            <a:spLocks noGrp="1"/>
          </p:cNvSpPr>
          <p:nvPr>
            <p:ph type="title"/>
          </p:nvPr>
        </p:nvSpPr>
        <p:spPr/>
        <p:txBody>
          <a:bodyPr/>
          <a:lstStyle/>
          <a:p>
            <a:r>
              <a:rPr lang="it-IT" dirty="0"/>
              <a:t>Errata</a:t>
            </a:r>
            <a:r>
              <a:rPr lang="it-IT" baseline="0" dirty="0"/>
              <a:t> corrige</a:t>
            </a:r>
            <a:endParaRPr lang="it-IT" dirty="0"/>
          </a:p>
        </p:txBody>
      </p:sp>
      <p:pic>
        <p:nvPicPr>
          <p:cNvPr id="4" name="Immagine 3">
            <a:extLst>
              <a:ext uri="{FF2B5EF4-FFF2-40B4-BE49-F238E27FC236}">
                <a16:creationId xmlns:a16="http://schemas.microsoft.com/office/drawing/2014/main" id="{015E1345-D57F-4875-84DC-AB09247EFA9E}"/>
              </a:ext>
            </a:extLst>
          </p:cNvPr>
          <p:cNvPicPr>
            <a:picLocks noChangeAspect="1"/>
          </p:cNvPicPr>
          <p:nvPr/>
        </p:nvPicPr>
        <p:blipFill rotWithShape="1">
          <a:blip r:embed="rId2"/>
          <a:srcRect l="1453" r="1328" b="9911"/>
          <a:stretch/>
        </p:blipFill>
        <p:spPr>
          <a:xfrm>
            <a:off x="979650" y="2402268"/>
            <a:ext cx="9235440" cy="3954082"/>
          </a:xfrm>
          <a:prstGeom prst="rect">
            <a:avLst/>
          </a:prstGeom>
        </p:spPr>
      </p:pic>
    </p:spTree>
    <p:extLst>
      <p:ext uri="{BB962C8B-B14F-4D97-AF65-F5344CB8AC3E}">
        <p14:creationId xmlns:p14="http://schemas.microsoft.com/office/powerpoint/2010/main" val="121798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592813" cy="369332"/>
          </a:xfrm>
          <a:prstGeom prst="rect">
            <a:avLst/>
          </a:prstGeom>
          <a:noFill/>
        </p:spPr>
        <p:txBody>
          <a:bodyPr wrap="none" rtlCol="0">
            <a:spAutoFit/>
          </a:bodyPr>
          <a:lstStyle/>
          <a:p>
            <a:r>
              <a:rPr lang="it-IT" b="1" dirty="0"/>
              <a:t>Ritrasmissione per correzione degli estremi della delibera</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461637" y="1086987"/>
            <a:ext cx="10511163" cy="923330"/>
          </a:xfrm>
          <a:prstGeom prst="rect">
            <a:avLst/>
          </a:prstGeom>
          <a:noFill/>
        </p:spPr>
        <p:txBody>
          <a:bodyPr wrap="square" rtlCol="0">
            <a:spAutoFit/>
          </a:bodyPr>
          <a:lstStyle/>
          <a:p>
            <a:pPr algn="just"/>
            <a:r>
              <a:rPr lang="it-IT" dirty="0"/>
              <a:t>Dopo aver scelto l’opzione «Correzione degli estremi della delibera», il comune deve procedere alla scelta della delibera della quale vuole correggere gli estremi. Il sistema, a tal fine, mette a disposizione i filtri «anno» e «data di pubblicazione».</a:t>
            </a:r>
          </a:p>
        </p:txBody>
      </p:sp>
      <p:pic>
        <p:nvPicPr>
          <p:cNvPr id="12" name="Immagine 11" descr="Elenco dei prospetti già pubblicati">
            <a:extLst>
              <a:ext uri="{FF2B5EF4-FFF2-40B4-BE49-F238E27FC236}">
                <a16:creationId xmlns:a16="http://schemas.microsoft.com/office/drawing/2014/main" id="{3EFF5BF8-6138-40B7-8114-14C86C7C7B56}"/>
              </a:ext>
            </a:extLst>
          </p:cNvPr>
          <p:cNvPicPr>
            <a:picLocks noChangeAspect="1"/>
          </p:cNvPicPr>
          <p:nvPr/>
        </p:nvPicPr>
        <p:blipFill>
          <a:blip r:embed="rId2"/>
          <a:stretch>
            <a:fillRect/>
          </a:stretch>
        </p:blipFill>
        <p:spPr>
          <a:xfrm>
            <a:off x="461637" y="2241368"/>
            <a:ext cx="10791081" cy="3909119"/>
          </a:xfrm>
          <a:prstGeom prst="rect">
            <a:avLst/>
          </a:prstGeom>
        </p:spPr>
      </p:pic>
      <p:sp>
        <p:nvSpPr>
          <p:cNvPr id="2" name="Segnaposto numero diapositiva 1">
            <a:extLst>
              <a:ext uri="{FF2B5EF4-FFF2-40B4-BE49-F238E27FC236}">
                <a16:creationId xmlns:a16="http://schemas.microsoft.com/office/drawing/2014/main" id="{5849977D-F10E-427A-8182-CA75A3B2CA6E}"/>
              </a:ext>
            </a:extLst>
          </p:cNvPr>
          <p:cNvSpPr>
            <a:spLocks noGrp="1"/>
          </p:cNvSpPr>
          <p:nvPr>
            <p:ph type="sldNum" sz="quarter" idx="12"/>
          </p:nvPr>
        </p:nvSpPr>
        <p:spPr/>
        <p:txBody>
          <a:bodyPr/>
          <a:lstStyle/>
          <a:p>
            <a:fld id="{E819F368-A9F1-4A8C-88CD-69E42D9A9C34}" type="slidenum">
              <a:rPr lang="it-IT" smtClean="0"/>
              <a:t>24</a:t>
            </a:fld>
            <a:endParaRPr lang="it-IT"/>
          </a:p>
        </p:txBody>
      </p:sp>
      <p:sp>
        <p:nvSpPr>
          <p:cNvPr id="3" name="Titolo 2" hidden="1">
            <a:extLst>
              <a:ext uri="{FF2B5EF4-FFF2-40B4-BE49-F238E27FC236}">
                <a16:creationId xmlns:a16="http://schemas.microsoft.com/office/drawing/2014/main" id="{8853820B-FB61-41C8-B1D1-A6E2AE42A5B1}"/>
              </a:ext>
            </a:extLst>
          </p:cNvPr>
          <p:cNvSpPr>
            <a:spLocks noGrp="1"/>
          </p:cNvSpPr>
          <p:nvPr>
            <p:ph type="title"/>
          </p:nvPr>
        </p:nvSpPr>
        <p:spPr/>
        <p:txBody>
          <a:bodyPr/>
          <a:lstStyle/>
          <a:p>
            <a:r>
              <a:rPr lang="it-IT" dirty="0"/>
              <a:t>Lista</a:t>
            </a:r>
            <a:r>
              <a:rPr lang="it-IT" baseline="0" dirty="0"/>
              <a:t> prospetti pubblicati per correzione estremi</a:t>
            </a:r>
            <a:endParaRPr lang="it-IT" dirty="0"/>
          </a:p>
        </p:txBody>
      </p:sp>
    </p:spTree>
    <p:extLst>
      <p:ext uri="{BB962C8B-B14F-4D97-AF65-F5344CB8AC3E}">
        <p14:creationId xmlns:p14="http://schemas.microsoft.com/office/powerpoint/2010/main" val="53881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592813" cy="369332"/>
          </a:xfrm>
          <a:prstGeom prst="rect">
            <a:avLst/>
          </a:prstGeom>
          <a:noFill/>
        </p:spPr>
        <p:txBody>
          <a:bodyPr wrap="none" rtlCol="0">
            <a:spAutoFit/>
          </a:bodyPr>
          <a:lstStyle/>
          <a:p>
            <a:r>
              <a:rPr lang="it-IT" b="1" dirty="0"/>
              <a:t>Ritrasmissione per correzione degli estremi della delibera</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093439"/>
            <a:ext cx="5062085" cy="2862322"/>
          </a:xfrm>
          <a:prstGeom prst="rect">
            <a:avLst/>
          </a:prstGeom>
          <a:noFill/>
        </p:spPr>
        <p:txBody>
          <a:bodyPr wrap="square" lIns="91440" tIns="45720" rIns="91440" bIns="45720" rtlCol="0" anchor="t">
            <a:spAutoFit/>
          </a:bodyPr>
          <a:lstStyle/>
          <a:p>
            <a:pPr algn="just"/>
            <a:r>
              <a:rPr lang="it-IT" dirty="0"/>
              <a:t>Dopo aver  individuato la delibera, il comune può procedere alla correzione di uno o più estremi della stessa (organo emanante/numero/data adozione).</a:t>
            </a:r>
            <a:br>
              <a:rPr lang="it-IT" dirty="0"/>
            </a:br>
            <a:endParaRPr lang="it-IT" dirty="0"/>
          </a:p>
          <a:p>
            <a:pPr algn="just"/>
            <a:r>
              <a:rPr lang="it-IT" dirty="0"/>
              <a:t>Cliccando poi il tasto «Ritrasmetti» verrà nuovamente ritrasmesso lo stesso Prospetto già pubblicato sul sito internet del Dipartimento delle finanze che sarà, conseguentemente, ripubblicato, con i nuovi estremi, a cura del Dipartimento medesimo. </a:t>
            </a:r>
            <a:endParaRPr lang="it-IT" b="1" dirty="0">
              <a:solidFill>
                <a:srgbClr val="FF0000"/>
              </a:solidFill>
              <a:highlight>
                <a:srgbClr val="FFFF00"/>
              </a:highlight>
            </a:endParaRPr>
          </a:p>
        </p:txBody>
      </p:sp>
      <p:sp>
        <p:nvSpPr>
          <p:cNvPr id="2" name="Segnaposto numero diapositiva 1">
            <a:extLst>
              <a:ext uri="{FF2B5EF4-FFF2-40B4-BE49-F238E27FC236}">
                <a16:creationId xmlns:a16="http://schemas.microsoft.com/office/drawing/2014/main" id="{972FB5F1-4C10-41F8-BD69-2670BF528E0A}"/>
              </a:ext>
            </a:extLst>
          </p:cNvPr>
          <p:cNvSpPr>
            <a:spLocks noGrp="1"/>
          </p:cNvSpPr>
          <p:nvPr>
            <p:ph type="sldNum" sz="quarter" idx="12"/>
          </p:nvPr>
        </p:nvSpPr>
        <p:spPr/>
        <p:txBody>
          <a:bodyPr/>
          <a:lstStyle/>
          <a:p>
            <a:fld id="{E819F368-A9F1-4A8C-88CD-69E42D9A9C34}" type="slidenum">
              <a:rPr lang="it-IT" smtClean="0"/>
              <a:t>25</a:t>
            </a:fld>
            <a:endParaRPr lang="it-IT"/>
          </a:p>
        </p:txBody>
      </p:sp>
      <p:sp>
        <p:nvSpPr>
          <p:cNvPr id="15" name="Titolo 14" hidden="1">
            <a:extLst>
              <a:ext uri="{FF2B5EF4-FFF2-40B4-BE49-F238E27FC236}">
                <a16:creationId xmlns:a16="http://schemas.microsoft.com/office/drawing/2014/main" id="{C79071BD-3329-4616-8D87-144FC75F059D}"/>
              </a:ext>
            </a:extLst>
          </p:cNvPr>
          <p:cNvSpPr>
            <a:spLocks noGrp="1"/>
          </p:cNvSpPr>
          <p:nvPr>
            <p:ph type="title"/>
          </p:nvPr>
        </p:nvSpPr>
        <p:spPr/>
        <p:txBody>
          <a:bodyPr/>
          <a:lstStyle/>
          <a:p>
            <a:r>
              <a:rPr lang="it-IT" dirty="0"/>
              <a:t>Ritrasmissione per correzione estremi</a:t>
            </a:r>
          </a:p>
        </p:txBody>
      </p:sp>
      <p:pic>
        <p:nvPicPr>
          <p:cNvPr id="5" name="Immagine 4">
            <a:extLst>
              <a:ext uri="{FF2B5EF4-FFF2-40B4-BE49-F238E27FC236}">
                <a16:creationId xmlns:a16="http://schemas.microsoft.com/office/drawing/2014/main" id="{891DFC07-BC6D-4904-A21E-FF77C5BBD3C1}"/>
              </a:ext>
            </a:extLst>
          </p:cNvPr>
          <p:cNvPicPr>
            <a:picLocks noChangeAspect="1"/>
          </p:cNvPicPr>
          <p:nvPr/>
        </p:nvPicPr>
        <p:blipFill>
          <a:blip r:embed="rId2"/>
          <a:stretch>
            <a:fillRect/>
          </a:stretch>
        </p:blipFill>
        <p:spPr>
          <a:xfrm>
            <a:off x="5453851" y="1083093"/>
            <a:ext cx="6020663" cy="5091343"/>
          </a:xfrm>
          <a:prstGeom prst="rect">
            <a:avLst/>
          </a:prstGeom>
        </p:spPr>
      </p:pic>
    </p:spTree>
    <p:extLst>
      <p:ext uri="{BB962C8B-B14F-4D97-AF65-F5344CB8AC3E}">
        <p14:creationId xmlns:p14="http://schemas.microsoft.com/office/powerpoint/2010/main" val="406591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235664"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461637" y="1086987"/>
            <a:ext cx="10511163" cy="923330"/>
          </a:xfrm>
          <a:prstGeom prst="rect">
            <a:avLst/>
          </a:prstGeom>
          <a:noFill/>
        </p:spPr>
        <p:txBody>
          <a:bodyPr wrap="square" rtlCol="0">
            <a:spAutoFit/>
          </a:bodyPr>
          <a:lstStyle/>
          <a:p>
            <a:pPr algn="just"/>
            <a:r>
              <a:rPr lang="it-IT" dirty="0"/>
              <a:t>Dopo aver scelto l’opzione «Correzione dei dati del prospetto», il comune deve procedere alla scelta della delibera della quale vuole correggere i dati del Prospetto. Il sistema, a tal fine, mette a disposizione i filtri «anno» e «data di pubblicazione».</a:t>
            </a:r>
          </a:p>
        </p:txBody>
      </p:sp>
      <p:pic>
        <p:nvPicPr>
          <p:cNvPr id="12" name="Immagine 11" descr="Elenco dei prospetti già pubblicati">
            <a:extLst>
              <a:ext uri="{FF2B5EF4-FFF2-40B4-BE49-F238E27FC236}">
                <a16:creationId xmlns:a16="http://schemas.microsoft.com/office/drawing/2014/main" id="{3EFF5BF8-6138-40B7-8114-14C86C7C7B56}"/>
              </a:ext>
            </a:extLst>
          </p:cNvPr>
          <p:cNvPicPr>
            <a:picLocks noChangeAspect="1"/>
          </p:cNvPicPr>
          <p:nvPr/>
        </p:nvPicPr>
        <p:blipFill>
          <a:blip r:embed="rId2"/>
          <a:stretch>
            <a:fillRect/>
          </a:stretch>
        </p:blipFill>
        <p:spPr>
          <a:xfrm>
            <a:off x="461637" y="2241368"/>
            <a:ext cx="10791081" cy="3909119"/>
          </a:xfrm>
          <a:prstGeom prst="rect">
            <a:avLst/>
          </a:prstGeom>
        </p:spPr>
      </p:pic>
      <p:sp>
        <p:nvSpPr>
          <p:cNvPr id="2" name="Segnaposto numero diapositiva 1">
            <a:extLst>
              <a:ext uri="{FF2B5EF4-FFF2-40B4-BE49-F238E27FC236}">
                <a16:creationId xmlns:a16="http://schemas.microsoft.com/office/drawing/2014/main" id="{F5E23F6D-A849-496D-A939-70B82DCD8CA4}"/>
              </a:ext>
            </a:extLst>
          </p:cNvPr>
          <p:cNvSpPr>
            <a:spLocks noGrp="1"/>
          </p:cNvSpPr>
          <p:nvPr>
            <p:ph type="sldNum" sz="quarter" idx="12"/>
          </p:nvPr>
        </p:nvSpPr>
        <p:spPr/>
        <p:txBody>
          <a:bodyPr/>
          <a:lstStyle/>
          <a:p>
            <a:fld id="{E819F368-A9F1-4A8C-88CD-69E42D9A9C34}" type="slidenum">
              <a:rPr lang="it-IT" smtClean="0"/>
              <a:t>26</a:t>
            </a:fld>
            <a:endParaRPr lang="it-IT"/>
          </a:p>
        </p:txBody>
      </p:sp>
      <p:sp>
        <p:nvSpPr>
          <p:cNvPr id="3" name="Titolo 2" hidden="1">
            <a:extLst>
              <a:ext uri="{FF2B5EF4-FFF2-40B4-BE49-F238E27FC236}">
                <a16:creationId xmlns:a16="http://schemas.microsoft.com/office/drawing/2014/main" id="{2BB05F1F-BA2C-4188-8578-167027B51AEE}"/>
              </a:ext>
            </a:extLst>
          </p:cNvPr>
          <p:cNvSpPr>
            <a:spLocks noGrp="1"/>
          </p:cNvSpPr>
          <p:nvPr>
            <p:ph type="title"/>
          </p:nvPr>
        </p:nvSpPr>
        <p:spPr/>
        <p:txBody>
          <a:bodyPr/>
          <a:lstStyle/>
          <a:p>
            <a:r>
              <a:rPr lang="it-IT" dirty="0"/>
              <a:t>Lista prospetti pubblicati per correzione dati</a:t>
            </a:r>
          </a:p>
        </p:txBody>
      </p:sp>
    </p:spTree>
    <p:extLst>
      <p:ext uri="{BB962C8B-B14F-4D97-AF65-F5344CB8AC3E}">
        <p14:creationId xmlns:p14="http://schemas.microsoft.com/office/powerpoint/2010/main" val="157303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112233"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20EA53D6-1BD7-43B5-9519-88364B5FDEB4}"/>
              </a:ext>
            </a:extLst>
          </p:cNvPr>
          <p:cNvSpPr txBox="1"/>
          <p:nvPr/>
        </p:nvSpPr>
        <p:spPr>
          <a:xfrm>
            <a:off x="372861" y="1093439"/>
            <a:ext cx="5566545" cy="3970318"/>
          </a:xfrm>
          <a:prstGeom prst="rect">
            <a:avLst/>
          </a:prstGeom>
          <a:noFill/>
        </p:spPr>
        <p:txBody>
          <a:bodyPr wrap="square" rtlCol="0">
            <a:spAutoFit/>
          </a:bodyPr>
          <a:lstStyle/>
          <a:p>
            <a:pPr algn="just"/>
            <a:r>
              <a:rPr lang="it-IT" dirty="0"/>
              <a:t>Dopo aver individuato la delibera, il comune può procedere alla correzione dei dati del Prospetto già pubblicato in caso di difformità rispetto a quello effettivamente approvato da parte dell’organo competente.</a:t>
            </a:r>
          </a:p>
          <a:p>
            <a:pPr algn="just"/>
            <a:endParaRPr lang="it-IT" dirty="0"/>
          </a:p>
          <a:p>
            <a:pPr algn="just"/>
            <a:r>
              <a:rPr lang="it-IT" dirty="0"/>
              <a:t>A tal fine, il sistema proporrà una nuova bozza del Prospetto nella quale verranno ripresentati tutti i dati già pubblicati. Il comune potrà, quindi, procedere alla correzione dei dati relativi sia alle fattispecie principali e alle eventuali esenzioni sia a quelle personalizzate ed eventualmente aggiungere nuove fattispecie personalizzate o cancellarne altre precedentemente inserite.</a:t>
            </a:r>
          </a:p>
        </p:txBody>
      </p:sp>
      <p:sp>
        <p:nvSpPr>
          <p:cNvPr id="4" name="Segnaposto numero diapositiva 3">
            <a:extLst>
              <a:ext uri="{FF2B5EF4-FFF2-40B4-BE49-F238E27FC236}">
                <a16:creationId xmlns:a16="http://schemas.microsoft.com/office/drawing/2014/main" id="{D7D575C3-EE3A-4CCF-B4EA-3774E9DDF558}"/>
              </a:ext>
            </a:extLst>
          </p:cNvPr>
          <p:cNvSpPr>
            <a:spLocks noGrp="1"/>
          </p:cNvSpPr>
          <p:nvPr>
            <p:ph type="sldNum" sz="quarter" idx="12"/>
          </p:nvPr>
        </p:nvSpPr>
        <p:spPr/>
        <p:txBody>
          <a:bodyPr/>
          <a:lstStyle/>
          <a:p>
            <a:fld id="{E819F368-A9F1-4A8C-88CD-69E42D9A9C34}" type="slidenum">
              <a:rPr lang="it-IT" smtClean="0"/>
              <a:t>27</a:t>
            </a:fld>
            <a:endParaRPr lang="it-IT"/>
          </a:p>
        </p:txBody>
      </p:sp>
      <p:sp>
        <p:nvSpPr>
          <p:cNvPr id="5" name="Titolo 4" hidden="1">
            <a:extLst>
              <a:ext uri="{FF2B5EF4-FFF2-40B4-BE49-F238E27FC236}">
                <a16:creationId xmlns:a16="http://schemas.microsoft.com/office/drawing/2014/main" id="{78970639-A4CA-4F67-AD3E-0CEEDDA77388}"/>
              </a:ext>
            </a:extLst>
          </p:cNvPr>
          <p:cNvSpPr>
            <a:spLocks noGrp="1"/>
          </p:cNvSpPr>
          <p:nvPr>
            <p:ph type="title"/>
          </p:nvPr>
        </p:nvSpPr>
        <p:spPr/>
        <p:txBody>
          <a:bodyPr/>
          <a:lstStyle/>
          <a:p>
            <a:r>
              <a:rPr lang="it-IT" dirty="0"/>
              <a:t>Ritrasmissione per correzione dati</a:t>
            </a:r>
          </a:p>
        </p:txBody>
      </p:sp>
      <p:pic>
        <p:nvPicPr>
          <p:cNvPr id="8" name="Immagine 7">
            <a:extLst>
              <a:ext uri="{FF2B5EF4-FFF2-40B4-BE49-F238E27FC236}">
                <a16:creationId xmlns:a16="http://schemas.microsoft.com/office/drawing/2014/main" id="{2AFFB484-9F38-4BB9-9335-FB2A7133264B}"/>
              </a:ext>
            </a:extLst>
          </p:cNvPr>
          <p:cNvPicPr>
            <a:picLocks noChangeAspect="1"/>
          </p:cNvPicPr>
          <p:nvPr/>
        </p:nvPicPr>
        <p:blipFill>
          <a:blip r:embed="rId2"/>
          <a:stretch>
            <a:fillRect/>
          </a:stretch>
        </p:blipFill>
        <p:spPr>
          <a:xfrm>
            <a:off x="6001553" y="1118590"/>
            <a:ext cx="4980128" cy="2852695"/>
          </a:xfrm>
          <a:prstGeom prst="rect">
            <a:avLst/>
          </a:prstGeom>
        </p:spPr>
      </p:pic>
      <p:pic>
        <p:nvPicPr>
          <p:cNvPr id="9" name="Immagine 8">
            <a:extLst>
              <a:ext uri="{FF2B5EF4-FFF2-40B4-BE49-F238E27FC236}">
                <a16:creationId xmlns:a16="http://schemas.microsoft.com/office/drawing/2014/main" id="{FCA6F4E7-C31A-4E1E-B699-D8B20FDBBC88}"/>
              </a:ext>
            </a:extLst>
          </p:cNvPr>
          <p:cNvPicPr>
            <a:picLocks noChangeAspect="1"/>
          </p:cNvPicPr>
          <p:nvPr/>
        </p:nvPicPr>
        <p:blipFill>
          <a:blip r:embed="rId3"/>
          <a:stretch>
            <a:fillRect/>
          </a:stretch>
        </p:blipFill>
        <p:spPr>
          <a:xfrm>
            <a:off x="6001553" y="4198382"/>
            <a:ext cx="4980128" cy="1979333"/>
          </a:xfrm>
          <a:prstGeom prst="rect">
            <a:avLst/>
          </a:prstGeom>
        </p:spPr>
      </p:pic>
    </p:spTree>
    <p:extLst>
      <p:ext uri="{BB962C8B-B14F-4D97-AF65-F5344CB8AC3E}">
        <p14:creationId xmlns:p14="http://schemas.microsoft.com/office/powerpoint/2010/main" val="405955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112233"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D826C303-33AB-4B70-8653-608A709BD2A7}"/>
              </a:ext>
            </a:extLst>
          </p:cNvPr>
          <p:cNvSpPr txBox="1"/>
          <p:nvPr/>
        </p:nvSpPr>
        <p:spPr>
          <a:xfrm>
            <a:off x="372862" y="1093439"/>
            <a:ext cx="5062085" cy="1477328"/>
          </a:xfrm>
          <a:prstGeom prst="rect">
            <a:avLst/>
          </a:prstGeom>
          <a:noFill/>
        </p:spPr>
        <p:txBody>
          <a:bodyPr wrap="square" rtlCol="0">
            <a:spAutoFit/>
          </a:bodyPr>
          <a:lstStyle/>
          <a:p>
            <a:pPr algn="just"/>
            <a:r>
              <a:rPr lang="it-IT" dirty="0"/>
              <a:t>Il Prospetto così corretto dovrà essere, pertanto, ritrasmesso, cliccando il tasto «Ritrasmetti», ai fini della ripubblicazione sul sito internet del Dipartimento delle finanze.</a:t>
            </a:r>
          </a:p>
          <a:p>
            <a:pPr algn="just"/>
            <a:endParaRPr lang="it-IT" dirty="0">
              <a:highlight>
                <a:srgbClr val="FFFF00"/>
              </a:highlight>
            </a:endParaRPr>
          </a:p>
        </p:txBody>
      </p:sp>
      <p:sp>
        <p:nvSpPr>
          <p:cNvPr id="9" name="CasellaDiTesto 8">
            <a:extLst>
              <a:ext uri="{FF2B5EF4-FFF2-40B4-BE49-F238E27FC236}">
                <a16:creationId xmlns:a16="http://schemas.microsoft.com/office/drawing/2014/main" id="{02E170A4-51C7-4E86-BC10-06E0BA96FAAE}"/>
              </a:ext>
            </a:extLst>
          </p:cNvPr>
          <p:cNvSpPr txBox="1"/>
          <p:nvPr/>
        </p:nvSpPr>
        <p:spPr>
          <a:xfrm>
            <a:off x="347916" y="3471405"/>
            <a:ext cx="5137180" cy="1323439"/>
          </a:xfrm>
          <a:prstGeom prst="rect">
            <a:avLst/>
          </a:prstGeom>
          <a:noFill/>
        </p:spPr>
        <p:txBody>
          <a:bodyPr wrap="square" lIns="91440" tIns="45720" rIns="91440" bIns="45720" rtlCol="0" anchor="t">
            <a:spAutoFit/>
          </a:bodyPr>
          <a:lstStyle/>
          <a:p>
            <a:pPr algn="just"/>
            <a:r>
              <a:rPr lang="it-IT" sz="1600" i="1" dirty="0"/>
              <a:t>In caso di errata corrige per «Correzione dei dati del prospetto», non sarà possibile modificare gli estremi della relativa delibera approvativa in quanto questi ultimi dovranno essere quelli di cui al precedente invio, senza possibilità per il comune di modificarli.</a:t>
            </a:r>
          </a:p>
        </p:txBody>
      </p:sp>
      <p:sp>
        <p:nvSpPr>
          <p:cNvPr id="2" name="Segnaposto numero diapositiva 1">
            <a:extLst>
              <a:ext uri="{FF2B5EF4-FFF2-40B4-BE49-F238E27FC236}">
                <a16:creationId xmlns:a16="http://schemas.microsoft.com/office/drawing/2014/main" id="{AE1F2C4D-A0B9-4027-B562-3C8C440235DE}"/>
              </a:ext>
            </a:extLst>
          </p:cNvPr>
          <p:cNvSpPr>
            <a:spLocks noGrp="1"/>
          </p:cNvSpPr>
          <p:nvPr>
            <p:ph type="sldNum" sz="quarter" idx="12"/>
          </p:nvPr>
        </p:nvSpPr>
        <p:spPr/>
        <p:txBody>
          <a:bodyPr/>
          <a:lstStyle/>
          <a:p>
            <a:fld id="{E819F368-A9F1-4A8C-88CD-69E42D9A9C34}" type="slidenum">
              <a:rPr lang="it-IT" smtClean="0"/>
              <a:t>28</a:t>
            </a:fld>
            <a:endParaRPr lang="it-IT"/>
          </a:p>
        </p:txBody>
      </p:sp>
      <p:sp>
        <p:nvSpPr>
          <p:cNvPr id="4" name="CasellaDiTesto 3">
            <a:extLst>
              <a:ext uri="{FF2B5EF4-FFF2-40B4-BE49-F238E27FC236}">
                <a16:creationId xmlns:a16="http://schemas.microsoft.com/office/drawing/2014/main" id="{2D029D8D-6B27-413B-BD30-541AD070BABA}"/>
              </a:ext>
            </a:extLst>
          </p:cNvPr>
          <p:cNvSpPr txBox="1"/>
          <p:nvPr/>
        </p:nvSpPr>
        <p:spPr>
          <a:xfrm>
            <a:off x="347916" y="3158018"/>
            <a:ext cx="1107996" cy="338554"/>
          </a:xfrm>
          <a:prstGeom prst="rect">
            <a:avLst/>
          </a:prstGeom>
          <a:noFill/>
        </p:spPr>
        <p:txBody>
          <a:bodyPr wrap="none" rtlCol="0">
            <a:spAutoFit/>
          </a:bodyPr>
          <a:lstStyle/>
          <a:p>
            <a:r>
              <a:rPr lang="it-IT" sz="1600" b="1" dirty="0"/>
              <a:t>Attenzione</a:t>
            </a:r>
          </a:p>
        </p:txBody>
      </p:sp>
      <p:sp>
        <p:nvSpPr>
          <p:cNvPr id="12" name="Titolo 11" hidden="1">
            <a:extLst>
              <a:ext uri="{FF2B5EF4-FFF2-40B4-BE49-F238E27FC236}">
                <a16:creationId xmlns:a16="http://schemas.microsoft.com/office/drawing/2014/main" id="{1C172651-1274-49BF-BFCC-2B09A17EEAD3}"/>
              </a:ext>
            </a:extLst>
          </p:cNvPr>
          <p:cNvSpPr>
            <a:spLocks noGrp="1"/>
          </p:cNvSpPr>
          <p:nvPr>
            <p:ph type="title"/>
          </p:nvPr>
        </p:nvSpPr>
        <p:spPr/>
        <p:txBody>
          <a:bodyPr/>
          <a:lstStyle/>
          <a:p>
            <a:r>
              <a:rPr lang="it-IT" dirty="0"/>
              <a:t>Ritrasmissione per correzione dati - trasmetti</a:t>
            </a:r>
          </a:p>
        </p:txBody>
      </p:sp>
      <p:pic>
        <p:nvPicPr>
          <p:cNvPr id="10" name="Immagine 9">
            <a:extLst>
              <a:ext uri="{FF2B5EF4-FFF2-40B4-BE49-F238E27FC236}">
                <a16:creationId xmlns:a16="http://schemas.microsoft.com/office/drawing/2014/main" id="{A73B294F-309F-4346-8F0C-1D5C01DAE8E5}"/>
              </a:ext>
            </a:extLst>
          </p:cNvPr>
          <p:cNvPicPr>
            <a:picLocks noChangeAspect="1"/>
          </p:cNvPicPr>
          <p:nvPr/>
        </p:nvPicPr>
        <p:blipFill>
          <a:blip r:embed="rId2"/>
          <a:stretch>
            <a:fillRect/>
          </a:stretch>
        </p:blipFill>
        <p:spPr>
          <a:xfrm>
            <a:off x="5598624" y="963170"/>
            <a:ext cx="5666806" cy="5140244"/>
          </a:xfrm>
          <a:prstGeom prst="rect">
            <a:avLst/>
          </a:prstGeom>
        </p:spPr>
      </p:pic>
    </p:spTree>
    <p:extLst>
      <p:ext uri="{BB962C8B-B14F-4D97-AF65-F5344CB8AC3E}">
        <p14:creationId xmlns:p14="http://schemas.microsoft.com/office/powerpoint/2010/main" val="137578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372862" y="1012970"/>
            <a:ext cx="10788242" cy="2594296"/>
          </a:xfrm>
        </p:spPr>
        <p:txBody>
          <a:bodyPr vert="horz" lIns="91440" tIns="45720" rIns="91440" bIns="45720" rtlCol="0" anchor="t">
            <a:noAutofit/>
          </a:bodyPr>
          <a:lstStyle/>
          <a:p>
            <a:pPr marL="342900" indent="-342900" algn="just">
              <a:buFont typeface="Wingdings" panose="05000000000000000000" pitchFamily="2" charset="2"/>
              <a:buChar char="Ø"/>
            </a:pPr>
            <a:r>
              <a:rPr lang="it-IT" sz="2000" dirty="0"/>
              <a:t>In caso di discordanza tra il Prospetto e le disposizioni contenute nel regolamento di disciplina dell'IMU, ai sensi dell’art. 1, comma 764, della legge n. 160 del 2019, prevale quanto stabilito nel Prospetto.</a:t>
            </a:r>
          </a:p>
          <a:p>
            <a:pPr marL="342900" indent="-342900" algn="just">
              <a:buFont typeface="Wingdings" panose="05000000000000000000" pitchFamily="2" charset="2"/>
              <a:buChar char="Ø"/>
            </a:pPr>
            <a:endParaRPr lang="it-IT" sz="2000" dirty="0"/>
          </a:p>
        </p:txBody>
      </p:sp>
      <p:cxnSp>
        <p:nvCxnSpPr>
          <p:cNvPr id="6" name="Connettore diritto 5">
            <a:extLst>
              <a:ext uri="{FF2B5EF4-FFF2-40B4-BE49-F238E27FC236}">
                <a16:creationId xmlns:a16="http://schemas.microsoft.com/office/drawing/2014/main" id="{5ED5F00D-9F14-4919-9792-1A639D0B4FA8}"/>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F9EF6CD1-E7A4-4909-9107-E33A153EF243}"/>
              </a:ext>
            </a:extLst>
          </p:cNvPr>
          <p:cNvSpPr txBox="1"/>
          <p:nvPr/>
        </p:nvSpPr>
        <p:spPr>
          <a:xfrm>
            <a:off x="746621" y="4388642"/>
            <a:ext cx="10414483" cy="1015663"/>
          </a:xfrm>
          <a:prstGeom prst="rect">
            <a:avLst/>
          </a:prstGeom>
          <a:noFill/>
          <a:ln>
            <a:solidFill>
              <a:srgbClr val="0070C0"/>
            </a:solidFill>
          </a:ln>
        </p:spPr>
        <p:txBody>
          <a:bodyPr wrap="square" lIns="91440" tIns="45720" rIns="91440" bIns="45720" rtlCol="0" anchor="t">
            <a:spAutoFit/>
          </a:bodyPr>
          <a:lstStyle/>
          <a:p>
            <a:pPr algn="just"/>
            <a:r>
              <a:rPr lang="it-IT" sz="2000" b="1" dirty="0">
                <a:solidFill>
                  <a:schemeClr val="accent1"/>
                </a:solidFill>
              </a:rPr>
              <a:t>Si forniscono di seguito le indicazioni per l’utilizzo dell’applicazione informatica, disponibile all’interno del Portale, attraverso la quale i comuni elaborano e trasmettono al Dipartimento delle finanze il prospetto delle aliquote.</a:t>
            </a:r>
          </a:p>
        </p:txBody>
      </p:sp>
      <p:sp>
        <p:nvSpPr>
          <p:cNvPr id="8" name="Segnaposto numero diapositiva 7">
            <a:extLst>
              <a:ext uri="{FF2B5EF4-FFF2-40B4-BE49-F238E27FC236}">
                <a16:creationId xmlns:a16="http://schemas.microsoft.com/office/drawing/2014/main" id="{3C66CC51-C910-458E-8A11-970FDB748734}"/>
              </a:ext>
            </a:extLst>
          </p:cNvPr>
          <p:cNvSpPr>
            <a:spLocks noGrp="1"/>
          </p:cNvSpPr>
          <p:nvPr>
            <p:ph type="sldNum" sz="quarter" idx="12"/>
          </p:nvPr>
        </p:nvSpPr>
        <p:spPr/>
        <p:txBody>
          <a:bodyPr/>
          <a:lstStyle/>
          <a:p>
            <a:fld id="{E819F368-A9F1-4A8C-88CD-69E42D9A9C34}" type="slidenum">
              <a:rPr lang="it-IT" smtClean="0"/>
              <a:t>3</a:t>
            </a:fld>
            <a:endParaRPr lang="it-IT"/>
          </a:p>
        </p:txBody>
      </p:sp>
      <p:sp>
        <p:nvSpPr>
          <p:cNvPr id="4" name="Titolo 3" hidden="1">
            <a:extLst>
              <a:ext uri="{FF2B5EF4-FFF2-40B4-BE49-F238E27FC236}">
                <a16:creationId xmlns:a16="http://schemas.microsoft.com/office/drawing/2014/main" id="{430AB2F3-ADF6-4DE1-AB14-931F83F9804D}"/>
              </a:ext>
            </a:extLst>
          </p:cNvPr>
          <p:cNvSpPr>
            <a:spLocks noGrp="1"/>
          </p:cNvSpPr>
          <p:nvPr>
            <p:ph type="ctrTitle"/>
          </p:nvPr>
        </p:nvSpPr>
        <p:spPr/>
        <p:txBody>
          <a:bodyPr/>
          <a:lstStyle/>
          <a:p>
            <a:r>
              <a:rPr lang="it-IT" dirty="0"/>
              <a:t>Riferimento normativi - segue</a:t>
            </a:r>
          </a:p>
        </p:txBody>
      </p:sp>
      <p:sp>
        <p:nvSpPr>
          <p:cNvPr id="9" name="CasellaDiTesto 8">
            <a:extLst>
              <a:ext uri="{FF2B5EF4-FFF2-40B4-BE49-F238E27FC236}">
                <a16:creationId xmlns:a16="http://schemas.microsoft.com/office/drawing/2014/main" id="{9638DB81-5B90-484F-9CB5-EF3B95C571DA}"/>
              </a:ext>
            </a:extLst>
          </p:cNvPr>
          <p:cNvSpPr txBox="1"/>
          <p:nvPr/>
        </p:nvSpPr>
        <p:spPr>
          <a:xfrm>
            <a:off x="372862" y="339698"/>
            <a:ext cx="2236253" cy="369332"/>
          </a:xfrm>
          <a:prstGeom prst="rect">
            <a:avLst/>
          </a:prstGeom>
          <a:noFill/>
        </p:spPr>
        <p:txBody>
          <a:bodyPr wrap="none" rtlCol="0">
            <a:spAutoFit/>
          </a:bodyPr>
          <a:lstStyle/>
          <a:p>
            <a:r>
              <a:rPr lang="it-IT" b="1" dirty="0"/>
              <a:t>Riferimenti normativi</a:t>
            </a:r>
          </a:p>
        </p:txBody>
      </p:sp>
    </p:spTree>
    <p:extLst>
      <p:ext uri="{BB962C8B-B14F-4D97-AF65-F5344CB8AC3E}">
        <p14:creationId xmlns:p14="http://schemas.microsoft.com/office/powerpoint/2010/main" val="197339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Home page dell'applicazione">
            <a:extLst>
              <a:ext uri="{FF2B5EF4-FFF2-40B4-BE49-F238E27FC236}">
                <a16:creationId xmlns:a16="http://schemas.microsoft.com/office/drawing/2014/main" id="{04851B04-24A1-4715-930F-1C28147E9E92}"/>
              </a:ext>
            </a:extLst>
          </p:cNvPr>
          <p:cNvPicPr>
            <a:picLocks noChangeAspect="1"/>
          </p:cNvPicPr>
          <p:nvPr/>
        </p:nvPicPr>
        <p:blipFill>
          <a:blip r:embed="rId2"/>
          <a:stretch>
            <a:fillRect/>
          </a:stretch>
        </p:blipFill>
        <p:spPr>
          <a:xfrm>
            <a:off x="461638" y="908050"/>
            <a:ext cx="11582400" cy="5448300"/>
          </a:xfrm>
          <a:prstGeom prst="rect">
            <a:avLst/>
          </a:prstGeom>
        </p:spPr>
      </p:pic>
      <p:cxnSp>
        <p:nvCxnSpPr>
          <p:cNvPr id="5" name="Connettore diritto 4">
            <a:extLst>
              <a:ext uri="{FF2B5EF4-FFF2-40B4-BE49-F238E27FC236}">
                <a16:creationId xmlns:a16="http://schemas.microsoft.com/office/drawing/2014/main" id="{3CB9B590-94D6-4DC0-B23A-1D98E1F1E2BA}"/>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11EC3027-AF73-4562-B0BE-2D6CEC4266AC}"/>
              </a:ext>
            </a:extLst>
          </p:cNvPr>
          <p:cNvSpPr txBox="1"/>
          <p:nvPr/>
        </p:nvSpPr>
        <p:spPr>
          <a:xfrm>
            <a:off x="3545611" y="4163119"/>
            <a:ext cx="2664533" cy="307777"/>
          </a:xfrm>
          <a:prstGeom prst="rect">
            <a:avLst/>
          </a:prstGeom>
          <a:noFill/>
        </p:spPr>
        <p:txBody>
          <a:bodyPr wrap="square" rtlCol="0">
            <a:spAutoFit/>
          </a:bodyPr>
          <a:lstStyle/>
          <a:p>
            <a:r>
              <a:rPr lang="it-IT" sz="1400" u="sng" dirty="0">
                <a:solidFill>
                  <a:srgbClr val="0070C0"/>
                </a:solidFill>
                <a:hlinkClick r:id="rId3" action="ppaction://hlinksldjump"/>
              </a:rPr>
              <a:t>Ritrasmissione per errata corrige</a:t>
            </a:r>
            <a:endParaRPr lang="it-IT" sz="1400" u="sng" dirty="0">
              <a:solidFill>
                <a:srgbClr val="0070C0"/>
              </a:solidFill>
            </a:endParaRPr>
          </a:p>
        </p:txBody>
      </p:sp>
      <p:sp>
        <p:nvSpPr>
          <p:cNvPr id="9" name="CasellaDiTesto 8">
            <a:extLst>
              <a:ext uri="{FF2B5EF4-FFF2-40B4-BE49-F238E27FC236}">
                <a16:creationId xmlns:a16="http://schemas.microsoft.com/office/drawing/2014/main" id="{2DD56904-1FB0-46BB-A18E-4D45FED7CFA5}"/>
              </a:ext>
            </a:extLst>
          </p:cNvPr>
          <p:cNvSpPr txBox="1"/>
          <p:nvPr/>
        </p:nvSpPr>
        <p:spPr>
          <a:xfrm>
            <a:off x="658529" y="4163119"/>
            <a:ext cx="2060500" cy="307777"/>
          </a:xfrm>
          <a:prstGeom prst="rect">
            <a:avLst/>
          </a:prstGeom>
          <a:noFill/>
        </p:spPr>
        <p:txBody>
          <a:bodyPr wrap="none" rtlCol="0">
            <a:spAutoFit/>
          </a:bodyPr>
          <a:lstStyle/>
          <a:p>
            <a:r>
              <a:rPr lang="it-IT" sz="1400" u="sng" dirty="0">
                <a:solidFill>
                  <a:srgbClr val="0070C0"/>
                </a:solidFill>
                <a:hlinkClick r:id="rId4" action="ppaction://hlinksldjump"/>
              </a:rPr>
              <a:t>Nuovo prospetto aliquote</a:t>
            </a:r>
            <a:endParaRPr lang="it-IT" sz="1400" u="sng" dirty="0">
              <a:solidFill>
                <a:srgbClr val="0070C0"/>
              </a:solidFill>
            </a:endParaRPr>
          </a:p>
        </p:txBody>
      </p:sp>
      <p:sp>
        <p:nvSpPr>
          <p:cNvPr id="2" name="Segnaposto numero diapositiva 1">
            <a:extLst>
              <a:ext uri="{FF2B5EF4-FFF2-40B4-BE49-F238E27FC236}">
                <a16:creationId xmlns:a16="http://schemas.microsoft.com/office/drawing/2014/main" id="{6A3E0BF6-9670-4A51-957B-17D585BFA45A}"/>
              </a:ext>
            </a:extLst>
          </p:cNvPr>
          <p:cNvSpPr>
            <a:spLocks noGrp="1"/>
          </p:cNvSpPr>
          <p:nvPr>
            <p:ph type="sldNum" sz="quarter" idx="12"/>
          </p:nvPr>
        </p:nvSpPr>
        <p:spPr/>
        <p:txBody>
          <a:bodyPr/>
          <a:lstStyle/>
          <a:p>
            <a:fld id="{E819F368-A9F1-4A8C-88CD-69E42D9A9C34}" type="slidenum">
              <a:rPr lang="it-IT" smtClean="0"/>
              <a:t>4</a:t>
            </a:fld>
            <a:endParaRPr lang="it-IT"/>
          </a:p>
        </p:txBody>
      </p:sp>
      <p:sp>
        <p:nvSpPr>
          <p:cNvPr id="26" name="Titolo 25">
            <a:extLst>
              <a:ext uri="{FF2B5EF4-FFF2-40B4-BE49-F238E27FC236}">
                <a16:creationId xmlns:a16="http://schemas.microsoft.com/office/drawing/2014/main" id="{D0753F13-F475-4021-9DA4-4E821CFC4818}"/>
              </a:ext>
            </a:extLst>
          </p:cNvPr>
          <p:cNvSpPr>
            <a:spLocks noGrp="1"/>
          </p:cNvSpPr>
          <p:nvPr>
            <p:ph type="title"/>
          </p:nvPr>
        </p:nvSpPr>
        <p:spPr>
          <a:xfrm>
            <a:off x="368331" y="372564"/>
            <a:ext cx="6004560" cy="378046"/>
          </a:xfrm>
        </p:spPr>
        <p:txBody>
          <a:bodyPr/>
          <a:lstStyle/>
          <a:p>
            <a:r>
              <a:rPr lang="it-IT" sz="1800" b="1" dirty="0">
                <a:latin typeface="+mn-lt"/>
              </a:rPr>
              <a:t>Home page dell’applicazione «Gestione IMU»</a:t>
            </a:r>
          </a:p>
        </p:txBody>
      </p:sp>
    </p:spTree>
    <p:extLst>
      <p:ext uri="{BB962C8B-B14F-4D97-AF65-F5344CB8AC3E}">
        <p14:creationId xmlns:p14="http://schemas.microsoft.com/office/powerpoint/2010/main" val="397158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51FCD1D9-FB4A-4575-9FEA-9C2D3491D538}"/>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6563D3C5-1C45-4EE1-B90D-0F097EE86730}"/>
              </a:ext>
            </a:extLst>
          </p:cNvPr>
          <p:cNvSpPr txBox="1"/>
          <p:nvPr/>
        </p:nvSpPr>
        <p:spPr>
          <a:xfrm>
            <a:off x="460448" y="1412949"/>
            <a:ext cx="9403316" cy="1338828"/>
          </a:xfrm>
          <a:prstGeom prst="rect">
            <a:avLst/>
          </a:prstGeom>
          <a:noFill/>
        </p:spPr>
        <p:txBody>
          <a:bodyPr wrap="square" lIns="91440" tIns="45720" rIns="91440" bIns="45720" rtlCol="0" anchor="t">
            <a:spAutoFit/>
          </a:bodyPr>
          <a:lstStyle/>
          <a:p>
            <a:pPr algn="just">
              <a:lnSpc>
                <a:spcPct val="150000"/>
              </a:lnSpc>
            </a:pPr>
            <a:r>
              <a:rPr lang="it-IT" dirty="0"/>
              <a:t>All’atto dell’inserimento del Prospetto, il comune dovrà indicare obbligatoriamente:</a:t>
            </a:r>
            <a:endParaRPr lang="it-IT" dirty="0">
              <a:cs typeface="Calibri"/>
            </a:endParaRPr>
          </a:p>
          <a:p>
            <a:pPr marL="285750" indent="-285750" algn="just">
              <a:lnSpc>
                <a:spcPct val="150000"/>
              </a:lnSpc>
              <a:buFont typeface="Arial" panose="020B0604020202020204" pitchFamily="34" charset="0"/>
              <a:buChar char="•"/>
            </a:pPr>
            <a:r>
              <a:rPr lang="it-IT" dirty="0"/>
              <a:t>le aliquote previste per le sei fattispecie principali;</a:t>
            </a:r>
            <a:endParaRPr lang="it-IT" dirty="0">
              <a:cs typeface="Calibri"/>
            </a:endParaRPr>
          </a:p>
          <a:p>
            <a:pPr marL="285750" indent="-285750" algn="just">
              <a:lnSpc>
                <a:spcPct val="150000"/>
              </a:lnSpc>
              <a:buFont typeface="Arial" panose="020B0604020202020204" pitchFamily="34" charset="0"/>
              <a:buChar char="•"/>
            </a:pPr>
            <a:r>
              <a:rPr lang="it-IT" dirty="0"/>
              <a:t>le eventuali esenzioni stabilite.</a:t>
            </a:r>
            <a:endParaRPr lang="it-IT" dirty="0">
              <a:cs typeface="Calibri"/>
            </a:endParaRPr>
          </a:p>
        </p:txBody>
      </p:sp>
      <p:sp>
        <p:nvSpPr>
          <p:cNvPr id="4" name="Segnaposto numero diapositiva 3">
            <a:extLst>
              <a:ext uri="{FF2B5EF4-FFF2-40B4-BE49-F238E27FC236}">
                <a16:creationId xmlns:a16="http://schemas.microsoft.com/office/drawing/2014/main" id="{987A7780-541E-4D17-BBD2-41CC973CE8C1}"/>
              </a:ext>
            </a:extLst>
          </p:cNvPr>
          <p:cNvSpPr>
            <a:spLocks noGrp="1"/>
          </p:cNvSpPr>
          <p:nvPr>
            <p:ph type="sldNum" sz="quarter" idx="12"/>
          </p:nvPr>
        </p:nvSpPr>
        <p:spPr/>
        <p:txBody>
          <a:bodyPr/>
          <a:lstStyle/>
          <a:p>
            <a:fld id="{E819F368-A9F1-4A8C-88CD-69E42D9A9C34}" type="slidenum">
              <a:rPr lang="it-IT" smtClean="0"/>
              <a:t>5</a:t>
            </a:fld>
            <a:endParaRPr lang="it-IT"/>
          </a:p>
        </p:txBody>
      </p:sp>
      <p:sp>
        <p:nvSpPr>
          <p:cNvPr id="5" name="CasellaDiTesto 4">
            <a:extLst>
              <a:ext uri="{FF2B5EF4-FFF2-40B4-BE49-F238E27FC236}">
                <a16:creationId xmlns:a16="http://schemas.microsoft.com/office/drawing/2014/main" id="{8D8F84C1-9D3C-7479-6006-6DD4C42F9511}"/>
              </a:ext>
            </a:extLst>
          </p:cNvPr>
          <p:cNvSpPr txBox="1"/>
          <p:nvPr/>
        </p:nvSpPr>
        <p:spPr>
          <a:xfrm>
            <a:off x="460448" y="3947253"/>
            <a:ext cx="1107996" cy="338554"/>
          </a:xfrm>
          <a:prstGeom prst="rect">
            <a:avLst/>
          </a:prstGeom>
          <a:noFill/>
        </p:spPr>
        <p:txBody>
          <a:bodyPr wrap="none" lIns="91440" tIns="45720" rIns="91440" bIns="45720" rtlCol="0" anchor="t">
            <a:spAutoFit/>
          </a:bodyPr>
          <a:lstStyle/>
          <a:p>
            <a:r>
              <a:rPr lang="it-IT" sz="1600" b="1" i="1" dirty="0"/>
              <a:t>Attenzione</a:t>
            </a:r>
          </a:p>
        </p:txBody>
      </p:sp>
      <p:sp>
        <p:nvSpPr>
          <p:cNvPr id="9" name="CasellaDiTesto 8">
            <a:extLst>
              <a:ext uri="{FF2B5EF4-FFF2-40B4-BE49-F238E27FC236}">
                <a16:creationId xmlns:a16="http://schemas.microsoft.com/office/drawing/2014/main" id="{D20E093B-1B10-FE06-638E-0F34B50E00DF}"/>
              </a:ext>
            </a:extLst>
          </p:cNvPr>
          <p:cNvSpPr txBox="1"/>
          <p:nvPr/>
        </p:nvSpPr>
        <p:spPr>
          <a:xfrm>
            <a:off x="469207" y="4286916"/>
            <a:ext cx="10208420" cy="830997"/>
          </a:xfrm>
          <a:prstGeom prst="rect">
            <a:avLst/>
          </a:prstGeom>
          <a:noFill/>
        </p:spPr>
        <p:txBody>
          <a:bodyPr wrap="square" lIns="91440" tIns="45720" rIns="91440" bIns="45720" rtlCol="0" anchor="t">
            <a:spAutoFit/>
          </a:bodyPr>
          <a:lstStyle/>
          <a:p>
            <a:pPr algn="just"/>
            <a:r>
              <a:rPr lang="it-IT" sz="1600" i="1" dirty="0">
                <a:cs typeface="Calibri"/>
              </a:rPr>
              <a:t>I comuni compresi nell’elenco allegato alla circolare del Ministero delle finanze n. 9 del 14 giugno 1993, per i quali l’art. 1, comma 758, della legge n. 160 del 2019 stabilisce l’esenzione dall’IMU dei terreni agricoli, non visualizzeranno la fattispecie principale “Terreni agricoli”. </a:t>
            </a:r>
          </a:p>
        </p:txBody>
      </p:sp>
      <p:sp>
        <p:nvSpPr>
          <p:cNvPr id="10" name="Titolo 1">
            <a:extLst>
              <a:ext uri="{FF2B5EF4-FFF2-40B4-BE49-F238E27FC236}">
                <a16:creationId xmlns:a16="http://schemas.microsoft.com/office/drawing/2014/main" id="{40C18578-F29C-45F0-914E-0170DAE748FD}"/>
              </a:ext>
            </a:extLst>
          </p:cNvPr>
          <p:cNvSpPr txBox="1">
            <a:spLocks/>
          </p:cNvSpPr>
          <p:nvPr/>
        </p:nvSpPr>
        <p:spPr>
          <a:xfrm>
            <a:off x="372862" y="320014"/>
            <a:ext cx="10271464" cy="475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latin typeface="+mn-lt"/>
              </a:rPr>
              <a:t>Home page dell’applicazione «Gestione IMU»</a:t>
            </a:r>
            <a:endParaRPr lang="it-IT" sz="1800" dirty="0">
              <a:latin typeface="+mn-lt"/>
            </a:endParaRPr>
          </a:p>
        </p:txBody>
      </p:sp>
      <p:sp>
        <p:nvSpPr>
          <p:cNvPr id="3" name="Titolo 2" hidden="1">
            <a:extLst>
              <a:ext uri="{FF2B5EF4-FFF2-40B4-BE49-F238E27FC236}">
                <a16:creationId xmlns:a16="http://schemas.microsoft.com/office/drawing/2014/main" id="{AA49E50F-8733-4E6B-BCB8-C7D3A9DAFFA3}"/>
              </a:ext>
            </a:extLst>
          </p:cNvPr>
          <p:cNvSpPr>
            <a:spLocks noGrp="1"/>
          </p:cNvSpPr>
          <p:nvPr>
            <p:ph type="title"/>
          </p:nvPr>
        </p:nvSpPr>
        <p:spPr/>
        <p:txBody>
          <a:bodyPr/>
          <a:lstStyle/>
          <a:p>
            <a:r>
              <a:rPr lang="it-IT" dirty="0"/>
              <a:t>Avvertimento dati obbligatori</a:t>
            </a:r>
          </a:p>
        </p:txBody>
      </p:sp>
    </p:spTree>
    <p:extLst>
      <p:ext uri="{BB962C8B-B14F-4D97-AF65-F5344CB8AC3E}">
        <p14:creationId xmlns:p14="http://schemas.microsoft.com/office/powerpoint/2010/main" val="125615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ABCAE05-1ADB-4F7D-8BAF-65FB48BC9038}"/>
              </a:ext>
            </a:extLst>
          </p:cNvPr>
          <p:cNvSpPr txBox="1"/>
          <p:nvPr/>
        </p:nvSpPr>
        <p:spPr>
          <a:xfrm>
            <a:off x="372862" y="390604"/>
            <a:ext cx="7882671" cy="369332"/>
          </a:xfrm>
          <a:prstGeom prst="rect">
            <a:avLst/>
          </a:prstGeom>
          <a:noFill/>
        </p:spPr>
        <p:txBody>
          <a:bodyPr wrap="non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51FCD1D9-FB4A-4575-9FEA-9C2D3491D538}"/>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Segnaposto numero diapositiva 3">
            <a:extLst>
              <a:ext uri="{FF2B5EF4-FFF2-40B4-BE49-F238E27FC236}">
                <a16:creationId xmlns:a16="http://schemas.microsoft.com/office/drawing/2014/main" id="{987A7780-541E-4D17-BBD2-41CC973CE8C1}"/>
              </a:ext>
            </a:extLst>
          </p:cNvPr>
          <p:cNvSpPr>
            <a:spLocks noGrp="1"/>
          </p:cNvSpPr>
          <p:nvPr>
            <p:ph type="sldNum" sz="quarter" idx="12"/>
          </p:nvPr>
        </p:nvSpPr>
        <p:spPr/>
        <p:txBody>
          <a:bodyPr/>
          <a:lstStyle/>
          <a:p>
            <a:fld id="{E819F368-A9F1-4A8C-88CD-69E42D9A9C34}" type="slidenum">
              <a:rPr lang="it-IT" smtClean="0"/>
              <a:t>6</a:t>
            </a:fld>
            <a:endParaRPr lang="it-IT"/>
          </a:p>
        </p:txBody>
      </p:sp>
      <p:sp>
        <p:nvSpPr>
          <p:cNvPr id="3" name="Titolo 2" hidden="1">
            <a:extLst>
              <a:ext uri="{FF2B5EF4-FFF2-40B4-BE49-F238E27FC236}">
                <a16:creationId xmlns:a16="http://schemas.microsoft.com/office/drawing/2014/main" id="{2D8FEF7D-9262-4F6B-9B6C-3E2322691AC2}"/>
              </a:ext>
            </a:extLst>
          </p:cNvPr>
          <p:cNvSpPr>
            <a:spLocks noGrp="1"/>
          </p:cNvSpPr>
          <p:nvPr>
            <p:ph type="title"/>
          </p:nvPr>
        </p:nvSpPr>
        <p:spPr/>
        <p:txBody>
          <a:bodyPr/>
          <a:lstStyle/>
          <a:p>
            <a:r>
              <a:rPr lang="it-IT" dirty="0"/>
              <a:t>Inserimento fattispecie</a:t>
            </a:r>
            <a:r>
              <a:rPr lang="it-IT" baseline="0" dirty="0"/>
              <a:t> principali</a:t>
            </a:r>
            <a:endParaRPr lang="it-IT" dirty="0"/>
          </a:p>
        </p:txBody>
      </p:sp>
      <p:pic>
        <p:nvPicPr>
          <p:cNvPr id="8" name="Immagine 7">
            <a:extLst>
              <a:ext uri="{FF2B5EF4-FFF2-40B4-BE49-F238E27FC236}">
                <a16:creationId xmlns:a16="http://schemas.microsoft.com/office/drawing/2014/main" id="{5A133108-A0DE-F0F0-1FBD-4B5B87E51D5C}"/>
              </a:ext>
            </a:extLst>
          </p:cNvPr>
          <p:cNvPicPr>
            <a:picLocks noChangeAspect="1"/>
          </p:cNvPicPr>
          <p:nvPr/>
        </p:nvPicPr>
        <p:blipFill>
          <a:blip r:embed="rId2"/>
          <a:stretch>
            <a:fillRect/>
          </a:stretch>
        </p:blipFill>
        <p:spPr>
          <a:xfrm>
            <a:off x="926913" y="896474"/>
            <a:ext cx="9340914" cy="5961526"/>
          </a:xfrm>
          <a:prstGeom prst="rect">
            <a:avLst/>
          </a:prstGeom>
        </p:spPr>
      </p:pic>
    </p:spTree>
    <p:extLst>
      <p:ext uri="{BB962C8B-B14F-4D97-AF65-F5344CB8AC3E}">
        <p14:creationId xmlns:p14="http://schemas.microsoft.com/office/powerpoint/2010/main" val="27943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4C2341B-C70D-ADB7-E9B8-ADC2A133F111}"/>
              </a:ext>
            </a:extLst>
          </p:cNvPr>
          <p:cNvSpPr>
            <a:spLocks noGrp="1"/>
          </p:cNvSpPr>
          <p:nvPr>
            <p:ph type="sldNum" sz="quarter" idx="12"/>
          </p:nvPr>
        </p:nvSpPr>
        <p:spPr/>
        <p:txBody>
          <a:bodyPr/>
          <a:lstStyle/>
          <a:p>
            <a:fld id="{E819F368-A9F1-4A8C-88CD-69E42D9A9C34}" type="slidenum">
              <a:rPr lang="it-IT" smtClean="0"/>
              <a:t>7</a:t>
            </a:fld>
            <a:endParaRPr lang="it-IT"/>
          </a:p>
        </p:txBody>
      </p:sp>
      <p:pic>
        <p:nvPicPr>
          <p:cNvPr id="4" name="Immagine 3">
            <a:extLst>
              <a:ext uri="{FF2B5EF4-FFF2-40B4-BE49-F238E27FC236}">
                <a16:creationId xmlns:a16="http://schemas.microsoft.com/office/drawing/2014/main" id="{22BE10D2-F929-AEC3-55AC-34BFE5EEC02D}"/>
              </a:ext>
            </a:extLst>
          </p:cNvPr>
          <p:cNvPicPr>
            <a:picLocks noChangeAspect="1"/>
          </p:cNvPicPr>
          <p:nvPr/>
        </p:nvPicPr>
        <p:blipFill>
          <a:blip r:embed="rId2"/>
          <a:stretch>
            <a:fillRect/>
          </a:stretch>
        </p:blipFill>
        <p:spPr>
          <a:xfrm>
            <a:off x="1815594" y="937945"/>
            <a:ext cx="8560811" cy="5920055"/>
          </a:xfrm>
          <a:prstGeom prst="rect">
            <a:avLst/>
          </a:prstGeom>
        </p:spPr>
      </p:pic>
      <p:sp>
        <p:nvSpPr>
          <p:cNvPr id="5" name="CasellaDiTesto 4">
            <a:extLst>
              <a:ext uri="{FF2B5EF4-FFF2-40B4-BE49-F238E27FC236}">
                <a16:creationId xmlns:a16="http://schemas.microsoft.com/office/drawing/2014/main" id="{98FD970C-8DB2-961D-5EA7-529CEEDCB3DA}"/>
              </a:ext>
            </a:extLst>
          </p:cNvPr>
          <p:cNvSpPr txBox="1"/>
          <p:nvPr/>
        </p:nvSpPr>
        <p:spPr>
          <a:xfrm>
            <a:off x="372862" y="390604"/>
            <a:ext cx="7882671" cy="369332"/>
          </a:xfrm>
          <a:prstGeom prst="rect">
            <a:avLst/>
          </a:prstGeom>
          <a:noFill/>
        </p:spPr>
        <p:txBody>
          <a:bodyPr wrap="squar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08BED03B-F893-758C-4C9C-892C62DEBD00}"/>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6734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61E1FE6-1E03-38F7-CB85-5033600E80E6}"/>
              </a:ext>
            </a:extLst>
          </p:cNvPr>
          <p:cNvSpPr>
            <a:spLocks noGrp="1"/>
          </p:cNvSpPr>
          <p:nvPr>
            <p:ph type="sldNum" sz="quarter" idx="12"/>
          </p:nvPr>
        </p:nvSpPr>
        <p:spPr/>
        <p:txBody>
          <a:bodyPr/>
          <a:lstStyle/>
          <a:p>
            <a:fld id="{E819F368-A9F1-4A8C-88CD-69E42D9A9C34}" type="slidenum">
              <a:rPr lang="it-IT" smtClean="0"/>
              <a:t>8</a:t>
            </a:fld>
            <a:endParaRPr lang="it-IT"/>
          </a:p>
        </p:txBody>
      </p:sp>
      <p:sp>
        <p:nvSpPr>
          <p:cNvPr id="5" name="CasellaDiTesto 4">
            <a:extLst>
              <a:ext uri="{FF2B5EF4-FFF2-40B4-BE49-F238E27FC236}">
                <a16:creationId xmlns:a16="http://schemas.microsoft.com/office/drawing/2014/main" id="{02BF5AB8-9752-AF1C-0713-32FB89A1B8C0}"/>
              </a:ext>
            </a:extLst>
          </p:cNvPr>
          <p:cNvSpPr txBox="1"/>
          <p:nvPr/>
        </p:nvSpPr>
        <p:spPr>
          <a:xfrm>
            <a:off x="372862" y="390604"/>
            <a:ext cx="7882671" cy="369332"/>
          </a:xfrm>
          <a:prstGeom prst="rect">
            <a:avLst/>
          </a:prstGeom>
          <a:noFill/>
        </p:spPr>
        <p:txBody>
          <a:bodyPr wrap="squar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FF8E932E-16A3-F0D7-C1B6-D4E28AEE0CA7}"/>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CasellaDiTesto 6">
            <a:extLst>
              <a:ext uri="{FF2B5EF4-FFF2-40B4-BE49-F238E27FC236}">
                <a16:creationId xmlns:a16="http://schemas.microsoft.com/office/drawing/2014/main" id="{B2BA8D25-5A45-CD61-9400-F0D600F7B630}"/>
              </a:ext>
            </a:extLst>
          </p:cNvPr>
          <p:cNvSpPr txBox="1"/>
          <p:nvPr/>
        </p:nvSpPr>
        <p:spPr>
          <a:xfrm>
            <a:off x="372861" y="1041767"/>
            <a:ext cx="7882671" cy="369332"/>
          </a:xfrm>
          <a:prstGeom prst="rect">
            <a:avLst/>
          </a:prstGeom>
          <a:noFill/>
        </p:spPr>
        <p:txBody>
          <a:bodyPr wrap="square" rtlCol="0">
            <a:spAutoFit/>
          </a:bodyPr>
          <a:lstStyle/>
          <a:p>
            <a:r>
              <a:rPr lang="it-IT" u="sng" dirty="0"/>
              <a:t>Informativa per i comuni oggetto di fusione o di fusione per incorporazione</a:t>
            </a:r>
          </a:p>
        </p:txBody>
      </p:sp>
      <p:sp>
        <p:nvSpPr>
          <p:cNvPr id="9" name="CasellaDiTesto 8">
            <a:extLst>
              <a:ext uri="{FF2B5EF4-FFF2-40B4-BE49-F238E27FC236}">
                <a16:creationId xmlns:a16="http://schemas.microsoft.com/office/drawing/2014/main" id="{422F8700-8D99-2BA5-E580-F8F99D5E57C3}"/>
              </a:ext>
            </a:extLst>
          </p:cNvPr>
          <p:cNvSpPr txBox="1"/>
          <p:nvPr/>
        </p:nvSpPr>
        <p:spPr>
          <a:xfrm>
            <a:off x="461638" y="1714367"/>
            <a:ext cx="10271464" cy="4137095"/>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dirty="0">
                <a:effectLst/>
                <a:latin typeface="Calibri" panose="020F0502020204030204" pitchFamily="34" charset="0"/>
                <a:ea typeface="Calibri" panose="020F0502020204030204" pitchFamily="34" charset="0"/>
                <a:cs typeface="Times New Roman" panose="02020603050405020304" pitchFamily="18" charset="0"/>
              </a:rPr>
              <a:t>I comuni di nuova istituzione, oggetto di fusione o di fusione per incorporazione, che, avvalendosi della facoltà prevista dall’art. 1, comma 132, della legge n. </a:t>
            </a:r>
            <a:r>
              <a:rPr lang="it-IT">
                <a:effectLst/>
                <a:latin typeface="Calibri" panose="020F0502020204030204" pitchFamily="34" charset="0"/>
                <a:ea typeface="Calibri" panose="020F0502020204030204" pitchFamily="34" charset="0"/>
                <a:cs typeface="Times New Roman" panose="02020603050405020304" pitchFamily="18" charset="0"/>
              </a:rPr>
              <a:t>56 del 2014, hanno </a:t>
            </a:r>
            <a:r>
              <a:rPr lang="it-IT" dirty="0">
                <a:effectLst/>
                <a:latin typeface="Calibri" panose="020F0502020204030204" pitchFamily="34" charset="0"/>
                <a:ea typeface="Calibri" panose="020F0502020204030204" pitchFamily="34" charset="0"/>
                <a:cs typeface="Times New Roman" panose="02020603050405020304" pitchFamily="18" charset="0"/>
              </a:rPr>
              <a:t>stabilito di mantenere un sistema di aliquote differenziate per ciascuno dei territori degli enti preesistenti alla fusione, sono tenuti a compilare un numero di Prospetti corrispondente agli ex territori per i quali hanno stabilito aliquote differenziate. In tale ipotesi, il comune deve selezionare l’opzione “SI” al quesito “</a:t>
            </a:r>
            <a:r>
              <a:rPr lang="it-IT" i="1" dirty="0">
                <a:effectLst/>
                <a:latin typeface="Calibri" panose="020F0502020204030204" pitchFamily="34" charset="0"/>
                <a:ea typeface="Calibri" panose="020F0502020204030204" pitchFamily="34" charset="0"/>
                <a:cs typeface="Times New Roman" panose="02020603050405020304" pitchFamily="18" charset="0"/>
              </a:rPr>
              <a:t>Comune oggetto di fusione/incorporazione che applica aliquote differenziate nei preesistenti comuni</a:t>
            </a:r>
            <a:r>
              <a:rPr lang="it-IT" dirty="0">
                <a:effectLst/>
                <a:latin typeface="Calibri" panose="020F0502020204030204" pitchFamily="34" charset="0"/>
                <a:ea typeface="Calibri" panose="020F0502020204030204" pitchFamily="34" charset="0"/>
                <a:cs typeface="Times New Roman" panose="02020603050405020304" pitchFamily="18" charset="0"/>
              </a:rPr>
              <a:t>”. Si aprirà un campo libero che consentirà di riportare la denominazione del preesistente comune per il quale sono stabilite aliquote differenziate.</a:t>
            </a:r>
          </a:p>
          <a:p>
            <a:pPr algn="just">
              <a:lnSpc>
                <a:spcPct val="107000"/>
              </a:lnSpc>
              <a:spcAft>
                <a:spcPts val="800"/>
              </a:spcAf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dirty="0">
                <a:effectLst/>
                <a:latin typeface="Calibri" panose="020F0502020204030204" pitchFamily="34" charset="0"/>
                <a:ea typeface="Calibri" panose="020F0502020204030204" pitchFamily="34" charset="0"/>
                <a:cs typeface="Times New Roman" panose="02020603050405020304" pitchFamily="18" charset="0"/>
              </a:rPr>
              <a:t>Nel caso in cui, invece, il comune oggetto di fusione o di fusione per incorporazione ha stabilito un sistema di aliquote unico per l’intero territorio del nuovo comune, deve selezionare l’opzione “NO” al quesito “</a:t>
            </a:r>
            <a:r>
              <a:rPr lang="it-IT" i="1" dirty="0">
                <a:effectLst/>
                <a:latin typeface="Calibri" panose="020F0502020204030204" pitchFamily="34" charset="0"/>
                <a:ea typeface="Calibri" panose="020F0502020204030204" pitchFamily="34" charset="0"/>
                <a:cs typeface="Times New Roman" panose="02020603050405020304" pitchFamily="18" charset="0"/>
              </a:rPr>
              <a:t>Comune oggetto di fusione/incorporazione che applica aliquote differenziate nei preesistenti comuni</a:t>
            </a:r>
            <a:r>
              <a:rPr lang="it-IT" dirty="0">
                <a:effectLst/>
                <a:latin typeface="Calibri" panose="020F0502020204030204" pitchFamily="34" charset="0"/>
                <a:ea typeface="Calibri" panose="020F0502020204030204" pitchFamily="34" charset="0"/>
                <a:cs typeface="Times New Roman" panose="02020603050405020304" pitchFamily="18" charset="0"/>
              </a:rPr>
              <a:t>” e, pertanto, deve compilare un unico Prospetto.</a:t>
            </a:r>
          </a:p>
        </p:txBody>
      </p:sp>
    </p:spTree>
    <p:extLst>
      <p:ext uri="{BB962C8B-B14F-4D97-AF65-F5344CB8AC3E}">
        <p14:creationId xmlns:p14="http://schemas.microsoft.com/office/powerpoint/2010/main" val="359196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6CE89DE-3B00-2594-E301-EF04683A2A2F}"/>
              </a:ext>
            </a:extLst>
          </p:cNvPr>
          <p:cNvSpPr>
            <a:spLocks noGrp="1"/>
          </p:cNvSpPr>
          <p:nvPr>
            <p:ph type="sldNum" sz="quarter" idx="12"/>
          </p:nvPr>
        </p:nvSpPr>
        <p:spPr/>
        <p:txBody>
          <a:bodyPr/>
          <a:lstStyle/>
          <a:p>
            <a:fld id="{E819F368-A9F1-4A8C-88CD-69E42D9A9C34}" type="slidenum">
              <a:rPr lang="it-IT" smtClean="0"/>
              <a:t>9</a:t>
            </a:fld>
            <a:endParaRPr lang="it-IT"/>
          </a:p>
        </p:txBody>
      </p:sp>
      <p:pic>
        <p:nvPicPr>
          <p:cNvPr id="4" name="Immagine 3">
            <a:extLst>
              <a:ext uri="{FF2B5EF4-FFF2-40B4-BE49-F238E27FC236}">
                <a16:creationId xmlns:a16="http://schemas.microsoft.com/office/drawing/2014/main" id="{66E8104A-0D14-E6A3-6497-8A53D1BA69F6}"/>
              </a:ext>
            </a:extLst>
          </p:cNvPr>
          <p:cNvPicPr>
            <a:picLocks noChangeAspect="1"/>
          </p:cNvPicPr>
          <p:nvPr/>
        </p:nvPicPr>
        <p:blipFill>
          <a:blip r:embed="rId2"/>
          <a:stretch>
            <a:fillRect/>
          </a:stretch>
        </p:blipFill>
        <p:spPr>
          <a:xfrm>
            <a:off x="1389254" y="891285"/>
            <a:ext cx="9413492" cy="5909974"/>
          </a:xfrm>
          <a:prstGeom prst="rect">
            <a:avLst/>
          </a:prstGeom>
        </p:spPr>
      </p:pic>
      <p:sp>
        <p:nvSpPr>
          <p:cNvPr id="5" name="CasellaDiTesto 4">
            <a:extLst>
              <a:ext uri="{FF2B5EF4-FFF2-40B4-BE49-F238E27FC236}">
                <a16:creationId xmlns:a16="http://schemas.microsoft.com/office/drawing/2014/main" id="{E0D30BD3-5648-3DD4-5622-AA2C0D4B4643}"/>
              </a:ext>
            </a:extLst>
          </p:cNvPr>
          <p:cNvSpPr txBox="1"/>
          <p:nvPr/>
        </p:nvSpPr>
        <p:spPr>
          <a:xfrm>
            <a:off x="372862" y="390604"/>
            <a:ext cx="7882671" cy="369332"/>
          </a:xfrm>
          <a:prstGeom prst="rect">
            <a:avLst/>
          </a:prstGeom>
          <a:noFill/>
        </p:spPr>
        <p:txBody>
          <a:bodyPr wrap="non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986D964C-8BBA-C2AF-F309-5C647E550D7C}"/>
              </a:ext>
              <a:ext uri="{C183D7F6-B498-43B3-948B-1728B52AA6E4}">
                <adec:decorative xmlns:adec="http://schemas.microsoft.com/office/drawing/2017/decorative"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12042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57258e-d01b-49a6-b232-da62cb0eb9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C9FE994225EC40918F961BF7E88618" ma:contentTypeVersion="12" ma:contentTypeDescription="Create a new document." ma:contentTypeScope="" ma:versionID="93a7ece2cc538821f60b73be66e69c1a">
  <xsd:schema xmlns:xsd="http://www.w3.org/2001/XMLSchema" xmlns:xs="http://www.w3.org/2001/XMLSchema" xmlns:p="http://schemas.microsoft.com/office/2006/metadata/properties" xmlns:ns3="7f57258e-d01b-49a6-b232-da62cb0eb987" xmlns:ns4="f254c3d0-d9a4-491a-b98a-d9f7e1e6ee35" targetNamespace="http://schemas.microsoft.com/office/2006/metadata/properties" ma:root="true" ma:fieldsID="04774e7eb669761eba5b88ca3c90515f" ns3:_="" ns4:_="">
    <xsd:import namespace="7f57258e-d01b-49a6-b232-da62cb0eb987"/>
    <xsd:import namespace="f254c3d0-d9a4-491a-b98a-d9f7e1e6ee35"/>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7258e-d01b-49a6-b232-da62cb0eb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4c3d0-d9a4-491a-b98a-d9f7e1e6ee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C177B2-F73B-4D0F-8693-81FAE6239192}">
  <ds:schemaRefs>
    <ds:schemaRef ds:uri="http://schemas.microsoft.com/sharepoint/v3/contenttype/forms"/>
  </ds:schemaRefs>
</ds:datastoreItem>
</file>

<file path=customXml/itemProps2.xml><?xml version="1.0" encoding="utf-8"?>
<ds:datastoreItem xmlns:ds="http://schemas.openxmlformats.org/officeDocument/2006/customXml" ds:itemID="{9EB538F5-448A-4F29-9E10-E0F30B06D9AE}">
  <ds:schemaRefs>
    <ds:schemaRef ds:uri="7f57258e-d01b-49a6-b232-da62cb0eb987"/>
    <ds:schemaRef ds:uri="http://www.w3.org/XML/1998/namespace"/>
    <ds:schemaRef ds:uri="f254c3d0-d9a4-491a-b98a-d9f7e1e6ee35"/>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4D2A5E7C-C205-4FFA-8D68-BF6F1ECD2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7258e-d01b-49a6-b232-da62cb0eb987"/>
    <ds:schemaRef ds:uri="f254c3d0-d9a4-491a-b98a-d9f7e1e6e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2874</TotalTime>
  <Words>2230</Words>
  <Application>Microsoft Macintosh PowerPoint</Application>
  <PresentationFormat>Widescreen</PresentationFormat>
  <Paragraphs>147</Paragraphs>
  <Slides>28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Calibri</vt:lpstr>
      <vt:lpstr>Calibri Light</vt:lpstr>
      <vt:lpstr>Wingdings</vt:lpstr>
      <vt:lpstr>Tema di Office</vt:lpstr>
      <vt:lpstr>Prospetto aliquote IMU</vt:lpstr>
      <vt:lpstr>Riferimenti normativi</vt:lpstr>
      <vt:lpstr>Riferimento normativi - segue</vt:lpstr>
      <vt:lpstr>Home page dell’applicazione «Gestione IMU»</vt:lpstr>
      <vt:lpstr>Avvertimento dati obbligatori</vt:lpstr>
      <vt:lpstr>Inserimento fattispecie principali</vt:lpstr>
      <vt:lpstr>Presentazione standard di PowerPoint</vt:lpstr>
      <vt:lpstr>Presentazione standard di PowerPoint</vt:lpstr>
      <vt:lpstr>Presentazione standard di PowerPoint</vt:lpstr>
      <vt:lpstr>Validazione aliquote</vt:lpstr>
      <vt:lpstr>Esempio validazione aliquote</vt:lpstr>
      <vt:lpstr>Salvataggio dati</vt:lpstr>
      <vt:lpstr>Fattispecie personalizzate</vt:lpstr>
      <vt:lpstr>Vincoli di personalizzazione</vt:lpstr>
      <vt:lpstr>Indicazioni per la personalizzazione</vt:lpstr>
      <vt:lpstr>Riepilogo prospetto – informazioni generali</vt:lpstr>
      <vt:lpstr>Riepilogo prospetto - fattispecie</vt:lpstr>
      <vt:lpstr>Riepilogo prospetto - esenzioni</vt:lpstr>
      <vt:lpstr>Generazione proposta pdf</vt:lpstr>
      <vt:lpstr>Proposta pdf - esempio</vt:lpstr>
      <vt:lpstr>Trasmissione prospetto</vt:lpstr>
      <vt:lpstr>Trasmissione prospetto - esempio</vt:lpstr>
      <vt:lpstr>Errata corrige</vt:lpstr>
      <vt:lpstr>Lista prospetti pubblicati per correzione estremi</vt:lpstr>
      <vt:lpstr>Ritrasmissione per correzione estremi</vt:lpstr>
      <vt:lpstr>Lista prospetti pubblicati per correzione dati</vt:lpstr>
      <vt:lpstr>Ritrasmissione per correzione dati</vt:lpstr>
      <vt:lpstr>Ritrasmissione per correzione dati - trasmetti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Prospetto aliquote IMU - Allegato B - Linee Guida</dc:title>
  <dc:creator>Sogei</dc:creator>
  <cp:lastModifiedBy>Microsoft Office User</cp:lastModifiedBy>
  <cp:revision>413</cp:revision>
  <dcterms:created xsi:type="dcterms:W3CDTF">2023-01-25T16:30:59Z</dcterms:created>
  <dcterms:modified xsi:type="dcterms:W3CDTF">2024-12-15T17:01:43Z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0x0101007DC9FE994225EC40918F961BF7E88618</vt:lpwstr>
  </property>
</Properties>
</file>